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3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9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8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FF0066"/>
    <a:srgbClr val="008000"/>
    <a:srgbClr val="D374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3857" autoAdjust="0"/>
    <p:restoredTop sz="94681" autoAdjust="0"/>
  </p:normalViewPr>
  <p:slideViewPr>
    <p:cSldViewPr>
      <p:cViewPr varScale="1">
        <p:scale>
          <a:sx n="83" d="100"/>
          <a:sy n="83" d="100"/>
        </p:scale>
        <p:origin x="43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CDCEA3-E736-4069-BCB1-BB2C387BBAA3}" type="datetimeFigureOut">
              <a:rPr lang="ar-EG" smtClean="0"/>
              <a:pPr/>
              <a:t>22/01/1436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F88D3-98E7-441E-99E8-5C4656C3604E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Picture 3" descr="Image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7314" cy="6870560"/>
          </a:xfrm>
          <a:prstGeom prst="rect">
            <a:avLst/>
          </a:prstGeo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571480"/>
            <a:ext cx="8229600" cy="57150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فكم من صحيح مات من غير علة</a:t>
            </a:r>
            <a:endParaRPr lang="en-US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وكم من سقيم عاش حيناً من الدهر</a:t>
            </a:r>
            <a:endParaRPr lang="en-US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وكم من عروس زينوها لزوجها</a:t>
            </a:r>
            <a:endParaRPr lang="en-US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 نسجت أكفانها وهي لا تدري</a:t>
            </a:r>
            <a:endParaRPr lang="en-US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وكم من صغار يرتجى طول عمرهم</a:t>
            </a: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وقد أدخلت أجسادهم ظلمة القبر</a:t>
            </a:r>
            <a:endParaRPr lang="en-US" sz="3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تزودٌ من التقوى فإنك لا تدري</a:t>
            </a: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en-US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</a:t>
            </a:r>
            <a:r>
              <a:rPr lang="ar-SA" sz="3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إذا جن ليل هل تعيش إلى الفجر </a:t>
            </a:r>
            <a:endParaRPr lang="en-US" sz="3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SA" sz="4400" b="1" dirty="0" smtClean="0">
                <a:solidFill>
                  <a:srgbClr val="C00000"/>
                </a:solidFill>
              </a:rPr>
              <a:t>عش ماشئت فإنك ميت</a:t>
            </a:r>
            <a:r>
              <a:rPr lang="en-US" sz="4400" b="1" dirty="0" smtClean="0">
                <a:solidFill>
                  <a:srgbClr val="C00000"/>
                </a:solidFill>
              </a:rPr>
              <a:t>!!</a:t>
            </a:r>
            <a:endParaRPr lang="ar-EG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EG" sz="3600" b="1" dirty="0" smtClean="0"/>
              <a:t>     </a:t>
            </a:r>
            <a:r>
              <a:rPr lang="ar-SA" sz="3600" b="1" u="sng" dirty="0" smtClean="0"/>
              <a:t>نودي بها صلى الله عليه وسلم فقال له ربه</a:t>
            </a:r>
            <a:r>
              <a:rPr lang="en-US" sz="3600" b="1" u="sng" dirty="0" smtClean="0"/>
              <a:t>: 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</a:t>
            </a:r>
            <a:r>
              <a:rPr lang="ar-EG" sz="4400" b="1" dirty="0" smtClean="0">
                <a:solidFill>
                  <a:srgbClr val="C00000"/>
                </a:solidFill>
              </a:rPr>
              <a:t>إِنَّكَ مَيِّتٌ وَإِنَّهُم مَّيِّتُونَ</a:t>
            </a: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}</a:t>
            </a:r>
          </a:p>
          <a:p>
            <a:pPr algn="ctr">
              <a:buNone/>
            </a:pPr>
            <a:r>
              <a:rPr lang="ar-SA" sz="3600" b="1" u="sng" dirty="0" smtClean="0"/>
              <a:t>ونودي بها المؤمنون</a:t>
            </a:r>
            <a:endParaRPr lang="ar-EG" sz="3600" b="1" u="sng" dirty="0" smtClean="0"/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</a:t>
            </a:r>
            <a:r>
              <a:rPr lang="ar-EG" sz="4400" b="1" dirty="0" smtClean="0">
                <a:solidFill>
                  <a:srgbClr val="C00000"/>
                </a:solidFill>
              </a:rPr>
              <a:t> </a:t>
            </a: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{ </a:t>
            </a:r>
            <a:r>
              <a:rPr lang="ar-EG" sz="4400" b="1" dirty="0" smtClean="0">
                <a:solidFill>
                  <a:srgbClr val="C00000"/>
                </a:solidFill>
              </a:rPr>
              <a:t>وَمَا جَعَلْنَا لِبَشَرٍ مِنْ قَبْلِكَ الْخُلْدَ </a:t>
            </a:r>
          </a:p>
          <a:p>
            <a:pPr algn="ctr">
              <a:buNone/>
            </a:pPr>
            <a:r>
              <a:rPr lang="ar-EG" sz="4400" b="1" dirty="0" smtClean="0">
                <a:solidFill>
                  <a:srgbClr val="C00000"/>
                </a:solidFill>
              </a:rPr>
              <a:t>أَفَإِنْ مِتَّ فَهُمُ الْخَالِدُونَ</a:t>
            </a:r>
            <a:r>
              <a:rPr lang="ar-EG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} </a:t>
            </a:r>
            <a:r>
              <a:rPr lang="ar-EG" sz="3600" dirty="0" smtClean="0"/>
              <a:t> </a:t>
            </a:r>
            <a:endParaRPr lang="ar-EG" sz="3600" b="1" u="sng" dirty="0" smtClean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32" y="1189053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ar-SA" sz="3600" b="1" u="sng" dirty="0" smtClean="0"/>
              <a:t>ونوديت بها الأمة </a:t>
            </a:r>
            <a:endParaRPr lang="ar-EG" sz="3600" b="1" u="sng" dirty="0" smtClean="0"/>
          </a:p>
          <a:p>
            <a:pPr algn="ctr">
              <a:buNone/>
            </a:pP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</a:t>
            </a:r>
            <a:r>
              <a:rPr lang="ar-EG" sz="4400" b="1" dirty="0" smtClean="0">
                <a:solidFill>
                  <a:srgbClr val="C00000"/>
                </a:solidFill>
              </a:rPr>
              <a:t>كُلُّ نَفْسٍ ذَائِقَةُ الْمَوْتِ وَإِنَّمَا تُوَفَّوْنَ</a:t>
            </a:r>
          </a:p>
          <a:p>
            <a:pPr algn="ctr">
              <a:buNone/>
            </a:pPr>
            <a:r>
              <a:rPr lang="ar-EG" sz="4400" b="1" dirty="0" smtClean="0">
                <a:solidFill>
                  <a:srgbClr val="C00000"/>
                </a:solidFill>
              </a:rPr>
              <a:t> أُجُورَكُمْ يَوْمَ الْقِيَامَةِ فَمَنْ زُحْزِحَ عَنِ </a:t>
            </a:r>
          </a:p>
          <a:p>
            <a:pPr algn="ctr">
              <a:buNone/>
            </a:pPr>
            <a:r>
              <a:rPr lang="ar-EG" sz="4400" b="1" dirty="0" smtClean="0">
                <a:solidFill>
                  <a:srgbClr val="C00000"/>
                </a:solidFill>
              </a:rPr>
              <a:t>النَّارِ وَأُدْخِلَ الْجَنَّةَ فَقَدْ فَازَ </a:t>
            </a:r>
          </a:p>
          <a:p>
            <a:pPr algn="ctr">
              <a:buNone/>
            </a:pPr>
            <a:r>
              <a:rPr lang="ar-EG" sz="4400" b="1" dirty="0" smtClean="0">
                <a:solidFill>
                  <a:srgbClr val="C00000"/>
                </a:solidFill>
              </a:rPr>
              <a:t>وَمَا الْحَيَاةُ الدُّنْيَا إِلَّا مَتَاعُ الْغُرُورِ</a:t>
            </a:r>
            <a:r>
              <a:rPr lang="ar-EG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}</a:t>
            </a:r>
            <a:endParaRPr lang="ar-EG" sz="44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ar-EG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" y="1046177"/>
            <a:ext cx="8229600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4000" b="1" u="sng" dirty="0" smtClean="0">
                <a:solidFill>
                  <a:srgbClr val="C00000"/>
                </a:solidFill>
              </a:rPr>
              <a:t>أخواتي</a:t>
            </a:r>
            <a:r>
              <a:rPr lang="ar-EG" sz="4000" b="1" u="sng" dirty="0" smtClean="0">
                <a:solidFill>
                  <a:srgbClr val="C00000"/>
                </a:solidFill>
              </a:rPr>
              <a:t> </a:t>
            </a:r>
            <a:r>
              <a:rPr lang="en-US" sz="4000" b="1" u="sng" dirty="0" smtClean="0">
                <a:solidFill>
                  <a:srgbClr val="C00000"/>
                </a:solidFill>
              </a:rPr>
              <a:t> :</a:t>
            </a:r>
          </a:p>
          <a:p>
            <a:pPr>
              <a:buNone/>
            </a:pPr>
            <a:r>
              <a:rPr lang="ar-SA" sz="4000" b="1" dirty="0" smtClean="0"/>
              <a:t>إن الدنيا قد أدبرت وإن الآخرة قد أقبلت </a:t>
            </a:r>
            <a:r>
              <a:rPr lang="ar-EG" sz="4000" b="1" dirty="0" smtClean="0"/>
              <a:t>..</a:t>
            </a:r>
            <a:endParaRPr lang="en-US" sz="4000" b="1" dirty="0" smtClean="0"/>
          </a:p>
          <a:p>
            <a:pPr>
              <a:buNone/>
            </a:pPr>
            <a:r>
              <a:rPr lang="ar-SA" sz="4000" b="1" dirty="0" smtClean="0"/>
              <a:t>إن الدنيا فانية مدبرة</a:t>
            </a:r>
            <a:r>
              <a:rPr lang="en-US" sz="4000" b="1" dirty="0" smtClean="0"/>
              <a:t> .. </a:t>
            </a:r>
            <a:r>
              <a:rPr lang="ar-SA" sz="4000" b="1" dirty="0" smtClean="0"/>
              <a:t>والآخرة باقية مقبل</a:t>
            </a:r>
            <a:r>
              <a:rPr lang="ar-EG" sz="4000" b="1" dirty="0" smtClean="0"/>
              <a:t>ه</a:t>
            </a:r>
            <a:r>
              <a:rPr lang="en-US" sz="4000" b="1" dirty="0" smtClean="0"/>
              <a:t> .. </a:t>
            </a:r>
          </a:p>
          <a:p>
            <a:pPr>
              <a:buNone/>
            </a:pPr>
            <a:r>
              <a:rPr lang="ar-SA" sz="4000" b="1" dirty="0" smtClean="0"/>
              <a:t>فكونوا من أبناء الآخرة</a:t>
            </a:r>
            <a:r>
              <a:rPr lang="ar-EG" sz="4000" b="1" dirty="0" smtClean="0"/>
              <a:t> </a:t>
            </a:r>
            <a:r>
              <a:rPr lang="en-US" sz="4000" b="1" dirty="0" smtClean="0"/>
              <a:t>..</a:t>
            </a:r>
          </a:p>
          <a:p>
            <a:pPr>
              <a:buNone/>
            </a:pPr>
            <a:r>
              <a:rPr lang="ar-SA" sz="4000" b="1" dirty="0" smtClean="0"/>
              <a:t>ولا تكونوا من أبناء الدنيا</a:t>
            </a:r>
            <a:r>
              <a:rPr lang="en-US" sz="4000" b="1" dirty="0" smtClean="0"/>
              <a:t>..</a:t>
            </a:r>
          </a:p>
          <a:p>
            <a:pPr>
              <a:buNone/>
            </a:pPr>
            <a:r>
              <a:rPr lang="ar-EG" sz="4000" b="1" dirty="0" smtClean="0"/>
              <a:t>فالدنيا دار فناء والآخرة دار بقاء..</a:t>
            </a:r>
            <a:endParaRPr lang="en-US" sz="4000" b="1" dirty="0" smtClean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 dirty="0"/>
          </a:p>
        </p:txBody>
      </p:sp>
      <p:pic>
        <p:nvPicPr>
          <p:cNvPr id="4" name="Content Placeholder 3" descr="images-dc6cfd4d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25822" y="642918"/>
            <a:ext cx="9269854" cy="5429288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857232"/>
            <a:ext cx="8229600" cy="57150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     </a:t>
            </a:r>
            <a:r>
              <a:rPr lang="ar-SA" b="1" u="sng" dirty="0" smtClean="0">
                <a:solidFill>
                  <a:srgbClr val="C00000"/>
                </a:solidFill>
              </a:rPr>
              <a:t>يمكن البعض منكن تقول دائماً عن الموت</a:t>
            </a:r>
            <a:r>
              <a:rPr lang="en-US" b="1" u="sng" dirty="0" smtClean="0">
                <a:solidFill>
                  <a:srgbClr val="C00000"/>
                </a:solidFill>
              </a:rPr>
              <a:t> ... </a:t>
            </a:r>
            <a:r>
              <a:rPr lang="ar-SA" b="1" u="sng" dirty="0" smtClean="0">
                <a:solidFill>
                  <a:srgbClr val="C00000"/>
                </a:solidFill>
              </a:rPr>
              <a:t>لماذا؟</a:t>
            </a:r>
            <a:endParaRPr lang="en-US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b="1" dirty="0" smtClean="0"/>
              <a:t>لأننا نريد أن نصحى من غفلتنا</a:t>
            </a:r>
            <a:r>
              <a:rPr lang="en-US" b="1" dirty="0" smtClean="0"/>
              <a:t>..</a:t>
            </a:r>
            <a:r>
              <a:rPr lang="ar-SA" b="1" dirty="0" smtClean="0"/>
              <a:t>نريد أن ننتبه</a:t>
            </a:r>
            <a:r>
              <a:rPr lang="en-US" b="1" dirty="0" smtClean="0"/>
              <a:t>..</a:t>
            </a:r>
          </a:p>
          <a:p>
            <a:pPr>
              <a:buNone/>
            </a:pPr>
            <a:r>
              <a:rPr lang="ar-SA" b="1" dirty="0" smtClean="0"/>
              <a:t>مهما عشت يا ابن آدم ستون</a:t>
            </a:r>
            <a:r>
              <a:rPr lang="en-US" b="1" dirty="0" smtClean="0"/>
              <a:t>..</a:t>
            </a:r>
            <a:r>
              <a:rPr lang="ar-SA" b="1" dirty="0" smtClean="0"/>
              <a:t>سبعون</a:t>
            </a:r>
            <a:r>
              <a:rPr lang="en-US" b="1" dirty="0" smtClean="0"/>
              <a:t>.. </a:t>
            </a:r>
            <a:r>
              <a:rPr lang="ar-SA" b="1" dirty="0" smtClean="0"/>
              <a:t>ثمانون</a:t>
            </a:r>
            <a:r>
              <a:rPr lang="en-US" b="1" dirty="0" smtClean="0"/>
              <a:t> .. </a:t>
            </a:r>
          </a:p>
          <a:p>
            <a:pPr>
              <a:buNone/>
            </a:pPr>
            <a:r>
              <a:rPr lang="ar-SA" b="1" dirty="0" smtClean="0"/>
              <a:t>إلى أين المصير؟</a:t>
            </a:r>
            <a:endParaRPr lang="en-US" b="1" dirty="0" smtClean="0"/>
          </a:p>
          <a:p>
            <a:pPr>
              <a:buNone/>
            </a:pPr>
            <a:r>
              <a:rPr lang="ar-SA" b="1" dirty="0" smtClean="0"/>
              <a:t>ماهي الفائدة يا أخواتي إذا كنا نستمع مجرد لحظة</a:t>
            </a:r>
            <a:r>
              <a:rPr lang="en-US" b="1" dirty="0" smtClean="0"/>
              <a:t>.. </a:t>
            </a:r>
          </a:p>
          <a:p>
            <a:pPr>
              <a:buNone/>
            </a:pPr>
            <a:r>
              <a:rPr lang="ar-SA" b="1" dirty="0" smtClean="0"/>
              <a:t>نخشع لحظة ونذكر</a:t>
            </a:r>
            <a:r>
              <a:rPr lang="ar-EG" b="1" dirty="0" smtClean="0"/>
              <a:t>ه</a:t>
            </a:r>
            <a:r>
              <a:rPr lang="ar-SA" b="1" dirty="0" smtClean="0"/>
              <a:t> لحظته</a:t>
            </a:r>
            <a:r>
              <a:rPr lang="en-US" b="1" dirty="0" smtClean="0"/>
              <a:t>..</a:t>
            </a:r>
            <a:r>
              <a:rPr lang="ar-SA" b="1" dirty="0" smtClean="0"/>
              <a:t>ثم ماذا؟</a:t>
            </a:r>
            <a:endParaRPr lang="en-US" b="1" dirty="0" smtClean="0"/>
          </a:p>
          <a:p>
            <a:pPr>
              <a:buNone/>
            </a:pPr>
            <a:r>
              <a:rPr lang="ar-SA" b="1" dirty="0" smtClean="0"/>
              <a:t>ثم نعود إلى شهواتنا ومعاصينا</a:t>
            </a:r>
            <a:r>
              <a:rPr lang="en-US" b="1" dirty="0" smtClean="0"/>
              <a:t> ..</a:t>
            </a:r>
          </a:p>
          <a:p>
            <a:pPr>
              <a:buNone/>
            </a:pPr>
            <a:r>
              <a:rPr lang="ar-SA" b="1" dirty="0" smtClean="0"/>
              <a:t>نرتكب المعصية كأننا ماسمعنا موعظة</a:t>
            </a:r>
            <a:r>
              <a:rPr lang="en-US" b="1" dirty="0" smtClean="0"/>
              <a:t>..</a:t>
            </a:r>
          </a:p>
          <a:p>
            <a:pPr>
              <a:buNone/>
            </a:pPr>
            <a:r>
              <a:rPr lang="ar-SA" b="1" dirty="0" smtClean="0"/>
              <a:t>كأننا ماقرأنا كلام الله ولا سمعنا سنة رسول</a:t>
            </a:r>
            <a:endParaRPr lang="en-US" b="1" dirty="0" smtClean="0"/>
          </a:p>
          <a:p>
            <a:pPr>
              <a:buNone/>
            </a:pPr>
            <a:r>
              <a:rPr lang="ar-SA" b="1" dirty="0" smtClean="0"/>
              <a:t> الله صلى الله عليه وسلم</a:t>
            </a:r>
            <a:r>
              <a:rPr lang="en-US" b="1" dirty="0" smtClean="0"/>
              <a:t>...</a:t>
            </a:r>
          </a:p>
          <a:p>
            <a:pPr>
              <a:buNone/>
            </a:pPr>
            <a:endParaRPr lang="ar-EG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360" y="15240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857232"/>
            <a:ext cx="8229600" cy="49292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القضية ليست قضية موت</a:t>
            </a:r>
            <a:r>
              <a:rPr lang="ar-EG" sz="3600" b="1" dirty="0" smtClean="0">
                <a:solidFill>
                  <a:srgbClr val="C00000"/>
                </a:solidFill>
              </a:rPr>
              <a:t>!!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dirty="0" smtClean="0"/>
              <a:t>ولو اننا إذا متنا تركنا</a:t>
            </a:r>
            <a:r>
              <a:rPr lang="ar-EG" sz="3600" b="1" dirty="0" smtClean="0"/>
              <a:t>..</a:t>
            </a:r>
            <a:r>
              <a:rPr lang="ar-SA" sz="3600" b="1" dirty="0" smtClean="0"/>
              <a:t> لكان الموت راحة كل حي</a:t>
            </a:r>
            <a:r>
              <a:rPr lang="ar-EG" sz="3600" b="1" dirty="0" smtClean="0"/>
              <a:t>!!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ولكنا إذا متنا </a:t>
            </a:r>
            <a:r>
              <a:rPr lang="ar-EG" sz="3600" b="1" dirty="0" smtClean="0"/>
              <a:t>.. </a:t>
            </a:r>
            <a:r>
              <a:rPr lang="ar-SA" sz="3600" b="1" dirty="0" smtClean="0"/>
              <a:t>بعثنا وس</a:t>
            </a:r>
            <a:r>
              <a:rPr lang="ar-EG" sz="3600" b="1" dirty="0" smtClean="0"/>
              <a:t>نس</a:t>
            </a:r>
            <a:r>
              <a:rPr lang="ar-SA" sz="3600" b="1" dirty="0" smtClean="0"/>
              <a:t>أل </a:t>
            </a:r>
            <a:r>
              <a:rPr lang="ar-EG" sz="3600" b="1" dirty="0" smtClean="0"/>
              <a:t>عندها </a:t>
            </a:r>
            <a:r>
              <a:rPr lang="ar-SA" sz="3600" b="1" dirty="0" smtClean="0"/>
              <a:t>عن كل شيء</a:t>
            </a:r>
            <a:r>
              <a:rPr lang="en-US" sz="3600" b="1" dirty="0" smtClean="0"/>
              <a:t> !!</a:t>
            </a:r>
            <a:endParaRPr lang="ar-EG" sz="3600" b="1" dirty="0" smtClean="0"/>
          </a:p>
          <a:p>
            <a:pPr>
              <a:buNone/>
            </a:pPr>
            <a:r>
              <a:rPr lang="ar-EG" sz="4000" b="1" dirty="0" smtClean="0">
                <a:solidFill>
                  <a:srgbClr val="C00000"/>
                </a:solidFill>
              </a:rPr>
              <a:t>       </a:t>
            </a:r>
            <a:r>
              <a:rPr lang="ar-EG" sz="4800" b="1" dirty="0" smtClean="0">
                <a:solidFill>
                  <a:srgbClr val="C00000"/>
                </a:solidFill>
              </a:rPr>
              <a:t>ف</a:t>
            </a:r>
            <a:r>
              <a:rPr lang="ar-SA" sz="4800" b="1" dirty="0" smtClean="0">
                <a:solidFill>
                  <a:srgbClr val="C00000"/>
                </a:solidFill>
              </a:rPr>
              <a:t>كيف ستكون الخواتيم</a:t>
            </a:r>
            <a:r>
              <a:rPr lang="ar-EG" sz="4800" b="1" dirty="0" smtClean="0">
                <a:solidFill>
                  <a:srgbClr val="C00000"/>
                </a:solidFill>
              </a:rPr>
              <a:t>؟!!</a:t>
            </a:r>
          </a:p>
          <a:p>
            <a:pPr>
              <a:buNone/>
            </a:pPr>
            <a:r>
              <a:rPr lang="ar-EG" sz="4800" b="1" dirty="0" smtClean="0"/>
              <a:t>          </a:t>
            </a:r>
            <a:r>
              <a:rPr lang="ar-SA" sz="4800" b="1" dirty="0" smtClean="0"/>
              <a:t>أعلى طاعات</a:t>
            </a:r>
            <a:r>
              <a:rPr lang="ar-EG" sz="4800" b="1" dirty="0" smtClean="0"/>
              <a:t>؟!</a:t>
            </a:r>
          </a:p>
          <a:p>
            <a:pPr>
              <a:buNone/>
            </a:pPr>
            <a:r>
              <a:rPr lang="ar-EG" sz="4800" b="1" dirty="0" smtClean="0"/>
              <a:t>   </a:t>
            </a:r>
            <a:r>
              <a:rPr lang="ar-SA" sz="4800" b="1" dirty="0" smtClean="0"/>
              <a:t> أم على </a:t>
            </a:r>
            <a:r>
              <a:rPr lang="ar-EG" sz="4800" b="1" dirty="0" smtClean="0"/>
              <a:t>معصية ومنكر</a:t>
            </a:r>
            <a:r>
              <a:rPr lang="ar-SA" sz="4800" b="1" dirty="0" smtClean="0"/>
              <a:t>؟</a:t>
            </a:r>
            <a:r>
              <a:rPr lang="ar-EG" sz="4800" b="1" dirty="0" smtClean="0"/>
              <a:t>!</a:t>
            </a:r>
            <a:endParaRPr lang="en-US" sz="4800" b="1" dirty="0" smtClean="0"/>
          </a:p>
          <a:p>
            <a:pPr>
              <a:buNone/>
            </a:pPr>
            <a:endParaRPr lang="en-US" sz="4800" b="1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ar-EG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642918"/>
            <a:ext cx="8229600" cy="5857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600" b="1" dirty="0" smtClean="0"/>
              <a:t>فمن عاش على الطاعة</a:t>
            </a:r>
            <a:r>
              <a:rPr lang="ar-EG" sz="3600" b="1" dirty="0" smtClean="0"/>
              <a:t>..</a:t>
            </a:r>
            <a:r>
              <a:rPr lang="ar-SA" sz="3600" b="1" dirty="0" smtClean="0"/>
              <a:t> مات عل</a:t>
            </a:r>
            <a:r>
              <a:rPr lang="ar-EG" sz="3600" b="1" dirty="0" smtClean="0"/>
              <a:t>يها</a:t>
            </a:r>
            <a:r>
              <a:rPr lang="ar-SA" sz="3600" b="1" dirty="0" smtClean="0"/>
              <a:t> وبعث عليها</a:t>
            </a:r>
            <a:r>
              <a:rPr lang="ar-EG" sz="3600" b="1" dirty="0" smtClean="0"/>
              <a:t>..</a:t>
            </a:r>
            <a:r>
              <a:rPr lang="ar-SA" sz="3600" b="1" dirty="0" smtClean="0"/>
              <a:t>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ومن شب على حب المعصية</a:t>
            </a:r>
            <a:r>
              <a:rPr lang="ar-EG" sz="3600" b="1" dirty="0" smtClean="0"/>
              <a:t>..</a:t>
            </a:r>
            <a:r>
              <a:rPr lang="ar-SA" sz="3600" b="1" dirty="0" smtClean="0"/>
              <a:t> شاب على حب المعصية</a:t>
            </a:r>
            <a:r>
              <a:rPr lang="ar-EG" sz="3600" b="1" dirty="0" smtClean="0"/>
              <a:t>..</a:t>
            </a:r>
            <a:r>
              <a:rPr lang="ar-SA" sz="3600" b="1" dirty="0" smtClean="0"/>
              <a:t> ومات عليها والعياذ بالله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pPr>
              <a:buNone/>
            </a:pPr>
            <a:r>
              <a:rPr lang="ar-SA" sz="3600" b="1" u="sng" dirty="0" smtClean="0">
                <a:solidFill>
                  <a:srgbClr val="C00000"/>
                </a:solidFill>
              </a:rPr>
              <a:t>فقضية ذكر الموت هي القضية التي تحيي القلوب</a:t>
            </a:r>
            <a:r>
              <a:rPr lang="ar-EG" sz="3600" b="1" u="sng" dirty="0" smtClean="0">
                <a:solidFill>
                  <a:srgbClr val="C00000"/>
                </a:solidFill>
              </a:rPr>
              <a:t>..</a:t>
            </a:r>
            <a:r>
              <a:rPr lang="ar-SA" sz="3600" b="1" dirty="0" smtClean="0"/>
              <a:t>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فما قست قلوب الناس اليوم ولا غفل الناس</a:t>
            </a:r>
            <a:r>
              <a:rPr lang="ar-EG" sz="3600" b="1" dirty="0" smtClean="0"/>
              <a:t>..</a:t>
            </a:r>
          </a:p>
          <a:p>
            <a:pPr>
              <a:buNone/>
            </a:pPr>
            <a:r>
              <a:rPr lang="ar-SA" sz="3600" b="1" dirty="0" smtClean="0"/>
              <a:t> إلا لما غفلوا عن ذكر الموت</a:t>
            </a:r>
            <a:r>
              <a:rPr lang="ar-EG" sz="3600" b="1" dirty="0" smtClean="0"/>
              <a:t>!!</a:t>
            </a:r>
          </a:p>
          <a:p>
            <a:pPr>
              <a:buNone/>
            </a:pPr>
            <a:r>
              <a:rPr lang="ar-SA" sz="3600" b="1" dirty="0" smtClean="0"/>
              <a:t>وماتهاونوا في الطاعات</a:t>
            </a:r>
            <a:r>
              <a:rPr lang="en-US" sz="3600" b="1" dirty="0" smtClean="0"/>
              <a:t> ..</a:t>
            </a:r>
            <a:r>
              <a:rPr lang="ar-SA" sz="3600" b="1" dirty="0" smtClean="0"/>
              <a:t>وتجرؤوا على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المحرمات إلا لما غفلوا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عن ذكر الموت</a:t>
            </a:r>
            <a:r>
              <a:rPr lang="ar-EG" sz="3600" b="1" dirty="0" smtClean="0"/>
              <a:t>!!</a:t>
            </a:r>
            <a:endParaRPr lang="en-US" sz="3600" b="1" dirty="0" smtClean="0"/>
          </a:p>
          <a:p>
            <a:pPr>
              <a:buNone/>
            </a:pP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642918"/>
            <a:ext cx="8229600" cy="564360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حتى وهم يشيعون الجنازة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 يذكرون الموت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يرون القبر لا يتاثرون</a:t>
            </a:r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  <a:r>
              <a:rPr lang="ar-SA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SA" sz="3600" b="1" dirty="0" smtClean="0"/>
              <a:t>صار الأمر عادياً عند الكثيرين</a:t>
            </a:r>
            <a:r>
              <a:rPr lang="en-US" sz="3600" b="1" dirty="0" smtClean="0"/>
              <a:t>..</a:t>
            </a:r>
            <a:r>
              <a:rPr lang="ar-SA" sz="3600" b="1" dirty="0" smtClean="0"/>
              <a:t>وهم يدفنون الميت</a:t>
            </a:r>
            <a:r>
              <a:rPr lang="en-US" sz="3600" b="1" dirty="0" smtClean="0"/>
              <a:t>..</a:t>
            </a:r>
            <a:endParaRPr lang="ar-EG" sz="3600" b="1" dirty="0" smtClean="0"/>
          </a:p>
          <a:p>
            <a:pPr>
              <a:buNone/>
            </a:pPr>
            <a:r>
              <a:rPr lang="ar-SA" sz="3600" b="1" u="sng" dirty="0" smtClean="0">
                <a:solidFill>
                  <a:schemeClr val="tx2"/>
                </a:solidFill>
              </a:rPr>
              <a:t>أما السلف رضوان الله عليهم إذا ساروا في الجنائز وترى منهم العجب العجاب</a:t>
            </a:r>
            <a:r>
              <a:rPr lang="en-US" sz="3600" b="1" u="sng" dirty="0" smtClean="0">
                <a:solidFill>
                  <a:schemeClr val="tx2"/>
                </a:solidFill>
              </a:rPr>
              <a:t>..</a:t>
            </a:r>
          </a:p>
          <a:p>
            <a:pPr>
              <a:buNone/>
            </a:pPr>
            <a:r>
              <a:rPr lang="ar-SA" sz="3600" b="1" u="sng" dirty="0" smtClean="0">
                <a:solidFill>
                  <a:srgbClr val="00B050"/>
                </a:solidFill>
              </a:rPr>
              <a:t>يقول ثابت النباني رحمه الله</a:t>
            </a:r>
            <a:r>
              <a:rPr lang="en-US" sz="3600" b="1" u="sng" dirty="0" smtClean="0">
                <a:solidFill>
                  <a:srgbClr val="00B050"/>
                </a:solidFill>
              </a:rPr>
              <a:t>:</a:t>
            </a:r>
          </a:p>
          <a:p>
            <a:pPr>
              <a:buNone/>
            </a:pPr>
            <a:r>
              <a:rPr lang="ar-SA" sz="3600" b="1" dirty="0" smtClean="0"/>
              <a:t>كنا إذا سرنا في الجنازة فلا ترى فينا إلا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متقنعاً باكيا</a:t>
            </a:r>
            <a:r>
              <a:rPr lang="en-US" sz="3600" b="1" dirty="0" smtClean="0"/>
              <a:t>..</a:t>
            </a:r>
            <a:r>
              <a:rPr lang="ar-SA" sz="3600" b="1" dirty="0" smtClean="0"/>
              <a:t>وكنا لا ندري من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نعزي من كثرة الباكين</a:t>
            </a:r>
            <a:r>
              <a:rPr lang="en-US" sz="3600" b="1" dirty="0" smtClean="0"/>
              <a:t>..</a:t>
            </a:r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857232"/>
            <a:ext cx="8229600" cy="585791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ar-EG" sz="3600" b="1" dirty="0" smtClean="0">
                <a:solidFill>
                  <a:srgbClr val="00B050"/>
                </a:solidFill>
              </a:rPr>
              <a:t>  </a:t>
            </a:r>
            <a:r>
              <a:rPr lang="ar-EG" sz="3600" b="1" u="sng" dirty="0" smtClean="0">
                <a:solidFill>
                  <a:srgbClr val="00B050"/>
                </a:solidFill>
              </a:rPr>
              <a:t>َعَنِ ابْنِ عُمَرَ , رَضِيَ اللَّهُ عَنْهُمَا: </a:t>
            </a:r>
          </a:p>
          <a:p>
            <a:pPr>
              <a:buNone/>
            </a:pPr>
            <a:r>
              <a:rPr lang="ar-EG" sz="3600" b="1" dirty="0" smtClean="0"/>
              <a:t> قَالَ : أَتَيْتُ النَّبِيَّ صَلَّى اللَّهُ عَلَيْهِ وَسَلَّمَ عَاشِرَ عَشَرَةٍ ،</a:t>
            </a:r>
          </a:p>
          <a:p>
            <a:pPr>
              <a:buNone/>
            </a:pPr>
            <a:r>
              <a:rPr lang="ar-EG" sz="3600" b="1" dirty="0" smtClean="0"/>
              <a:t> فَجَاءَ رَجُلٌ مِنَ الْأَنْصَارِ ، فَقَالَ : يَا نَبِيَّ اللَّهِ ، مَنْ أَكْيَسُ النَّاسِ وَأَحْذَرُ النَّاسِ ؟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</a:t>
            </a:r>
            <a:r>
              <a:rPr lang="ar-EG" sz="3600" b="1" u="sng" dirty="0" smtClean="0">
                <a:solidFill>
                  <a:srgbClr val="C00000"/>
                </a:solidFill>
              </a:rPr>
              <a:t>قَالَ صَلَّى اللَّهُ عَلَيْهِ وَسَلَّمَ : </a:t>
            </a:r>
          </a:p>
          <a:p>
            <a:pPr>
              <a:buNone/>
            </a:pPr>
            <a:r>
              <a:rPr lang="ar-EG" sz="3600" b="1" dirty="0" smtClean="0"/>
              <a:t>             </a:t>
            </a:r>
            <a:r>
              <a:rPr lang="ar-EG" sz="3600" b="1" dirty="0" smtClean="0">
                <a:solidFill>
                  <a:schemeClr val="tx2">
                    <a:lumMod val="75000"/>
                  </a:schemeClr>
                </a:solidFill>
              </a:rPr>
              <a:t>" أَكْثَرُهُمْ لِلْمَوْتِ ذِكْرًا ..</a:t>
            </a:r>
          </a:p>
          <a:p>
            <a:pPr>
              <a:buNone/>
            </a:pPr>
            <a:r>
              <a:rPr lang="ar-EG" sz="3600" b="1" dirty="0" smtClean="0"/>
              <a:t> </a:t>
            </a:r>
            <a:r>
              <a:rPr lang="ar-EG" sz="3600" b="1" dirty="0" smtClean="0">
                <a:solidFill>
                  <a:schemeClr val="tx2">
                    <a:lumMod val="75000"/>
                  </a:schemeClr>
                </a:solidFill>
              </a:rPr>
              <a:t>وَأَشَدُّهُمُ اسْتِعْدَادًا لِلْمَوْتِ قَبْلَ نُزُولِ الْمَوْتِ ..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           </a:t>
            </a:r>
            <a:r>
              <a:rPr lang="ar-EG" sz="3600" b="1" u="sng" dirty="0" smtClean="0">
                <a:solidFill>
                  <a:srgbClr val="FF0000"/>
                </a:solidFill>
              </a:rPr>
              <a:t>أُولَئِكَ هُمُ الْأَكْيَاسُ ..</a:t>
            </a:r>
          </a:p>
          <a:p>
            <a:pPr>
              <a:buNone/>
            </a:pPr>
            <a:r>
              <a:rPr lang="ar-EG" sz="3600" b="1" dirty="0" smtClean="0">
                <a:solidFill>
                  <a:schemeClr val="tx2">
                    <a:lumMod val="75000"/>
                  </a:schemeClr>
                </a:solidFill>
              </a:rPr>
              <a:t>           ذَهَبُوا بِشَرَفِ الدُّنْيَا.. </a:t>
            </a:r>
          </a:p>
          <a:p>
            <a:pPr>
              <a:buNone/>
            </a:pPr>
            <a:r>
              <a:rPr lang="ar-EG" sz="3600" b="1" dirty="0" smtClean="0">
                <a:solidFill>
                  <a:schemeClr val="tx2">
                    <a:lumMod val="75000"/>
                  </a:schemeClr>
                </a:solidFill>
              </a:rPr>
              <a:t>             وَكَرَامَةِ الْآخِرَةِ "</a:t>
            </a:r>
            <a:endParaRPr lang="ar-EG" sz="3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2571744"/>
            <a:ext cx="7772400" cy="1470025"/>
          </a:xfrm>
        </p:spPr>
        <p:txBody>
          <a:bodyPr>
            <a:normAutofit/>
          </a:bodyPr>
          <a:lstStyle/>
          <a:p>
            <a:r>
              <a:rPr lang="ar-S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وصايا </a:t>
            </a:r>
            <a:r>
              <a:rPr lang="ar-SA" sz="6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جبريل عليه السلام </a:t>
            </a:r>
            <a:endParaRPr lang="ar-EG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28" y="571480"/>
            <a:ext cx="8229600" cy="6215106"/>
          </a:xfrm>
        </p:spPr>
        <p:txBody>
          <a:bodyPr>
            <a:noAutofit/>
          </a:bodyPr>
          <a:lstStyle/>
          <a:p>
            <a:r>
              <a:rPr lang="ar-SA" sz="3600" b="1" u="sng" dirty="0" smtClean="0">
                <a:solidFill>
                  <a:srgbClr val="008000"/>
                </a:solidFill>
              </a:rPr>
              <a:t>وقد قال الله تعالى حاكياً عن مؤمن آل فرعون أنه قال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(( يَا قَوْمِ إِنَّمَا هَذِهِ الْحَيَاةُ الدُّنْيَا مَتَاعٌ وَإِنَّ الآخِرَةَ هِيَ دَارُ الْقَرَارِ ))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     </a:t>
            </a:r>
            <a:r>
              <a:rPr lang="ar-EG" sz="3600" b="1" u="sng" dirty="0" smtClean="0">
                <a:solidFill>
                  <a:srgbClr val="008000"/>
                </a:solidFill>
              </a:rPr>
              <a:t>دار قرار أي :</a:t>
            </a:r>
            <a:r>
              <a:rPr lang="ar-EG" sz="3600" b="1" dirty="0" smtClean="0">
                <a:solidFill>
                  <a:srgbClr val="008000"/>
                </a:solidFill>
              </a:rPr>
              <a:t> </a:t>
            </a:r>
            <a:r>
              <a:rPr lang="ar-EG" sz="3600" b="1" dirty="0" smtClean="0"/>
              <a:t>الدار التي لا زوال لها ، </a:t>
            </a:r>
          </a:p>
          <a:p>
            <a:pPr>
              <a:buNone/>
            </a:pPr>
            <a:r>
              <a:rPr lang="ar-EG" sz="3600" b="1" dirty="0" smtClean="0"/>
              <a:t>    ولا انتقال منها ولا ظعن عنها إلى غيرها ،</a:t>
            </a:r>
          </a:p>
          <a:p>
            <a:pPr>
              <a:buNone/>
            </a:pPr>
            <a:r>
              <a:rPr lang="ar-EG" sz="3600" b="1" dirty="0" smtClean="0"/>
              <a:t>              بل إما نعيم وإما جحيم!!</a:t>
            </a:r>
          </a:p>
          <a:p>
            <a:pPr>
              <a:buNone/>
            </a:pPr>
            <a:endParaRPr lang="ar-EG" sz="3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فماذا أعددت لدار قرارك فالآخرة؟!!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  </a:t>
            </a:r>
            <a:endParaRPr lang="ar-EG" sz="3600" b="1" dirty="0">
              <a:solidFill>
                <a:srgbClr val="FF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607220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SA" sz="3600" b="1" u="sng" dirty="0" smtClean="0">
                <a:solidFill>
                  <a:srgbClr val="008000"/>
                </a:solidFill>
              </a:rPr>
              <a:t>بكى معاذ في ساعات احتضاره وناجى ربه في تلك اللحظات ثم قال</a:t>
            </a:r>
            <a:r>
              <a:rPr lang="en-US" sz="3600" b="1" u="sng" dirty="0" smtClean="0">
                <a:solidFill>
                  <a:srgbClr val="008000"/>
                </a:solidFill>
              </a:rPr>
              <a:t> :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FF0000"/>
                </a:solidFill>
              </a:rPr>
              <a:t>اللهم</a:t>
            </a:r>
            <a:r>
              <a:rPr lang="en-US" sz="3600" b="1" dirty="0" smtClean="0">
                <a:solidFill>
                  <a:srgbClr val="FF0000"/>
                </a:solidFill>
              </a:rPr>
              <a:t>..</a:t>
            </a:r>
            <a:r>
              <a:rPr lang="ar-SA" sz="3600" b="1" dirty="0" smtClean="0">
                <a:solidFill>
                  <a:srgbClr val="FF0000"/>
                </a:solidFill>
              </a:rPr>
              <a:t>إنك تعلم أني كنت أخافك وأنا الآن أرجوك</a:t>
            </a:r>
            <a:r>
              <a:rPr lang="en-US" sz="3600" b="1" dirty="0" smtClean="0">
                <a:solidFill>
                  <a:srgbClr val="FF0000"/>
                </a:solidFill>
              </a:rPr>
              <a:t>!!</a:t>
            </a:r>
          </a:p>
          <a:p>
            <a:pPr>
              <a:buNone/>
            </a:pPr>
            <a:r>
              <a:rPr lang="ar-SA" sz="3600" b="1" dirty="0" smtClean="0"/>
              <a:t>اللهم إنك تعلم أني لم أكن أحب الدنيا لطول البقاء</a:t>
            </a:r>
            <a:r>
              <a:rPr lang="en-US" sz="3600" b="1" dirty="0" smtClean="0"/>
              <a:t> .. </a:t>
            </a:r>
          </a:p>
          <a:p>
            <a:pPr>
              <a:buNone/>
            </a:pPr>
            <a:r>
              <a:rPr lang="ar-SA" sz="3600" b="1" dirty="0" smtClean="0"/>
              <a:t>ولا لجري الأنهار ولا لفرس الأشجار</a:t>
            </a:r>
            <a:r>
              <a:rPr lang="en-US" sz="3600" b="1" dirty="0" smtClean="0"/>
              <a:t> ..</a:t>
            </a:r>
          </a:p>
          <a:p>
            <a:pPr>
              <a:buNone/>
            </a:pPr>
            <a:r>
              <a:rPr lang="ar-SA" sz="3600" b="1" u="sng" dirty="0" smtClean="0">
                <a:solidFill>
                  <a:schemeClr val="accent1">
                    <a:lumMod val="75000"/>
                  </a:schemeClr>
                </a:solidFill>
              </a:rPr>
              <a:t>ولكن لصيام الهواجر وقيام الليل ومجالسة العلماء </a:t>
            </a:r>
            <a:endParaRPr lang="en-US" sz="3600" b="1" u="sng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/>
              <a:t>فهم يحبون الدنيا من أجل هذا؟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فلأي شيء نحن نحب الدنيا ؟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ولماذا نحب البقاء؟</a:t>
            </a:r>
            <a:endParaRPr lang="en-US" sz="3600" b="1" dirty="0" smtClean="0"/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28" y="285728"/>
            <a:ext cx="8229600" cy="6000792"/>
          </a:xfrm>
        </p:spPr>
        <p:txBody>
          <a:bodyPr>
            <a:noAutofit/>
          </a:bodyPr>
          <a:lstStyle/>
          <a:p>
            <a:r>
              <a:rPr lang="ar-EG" sz="3600" b="1" u="sng" dirty="0" smtClean="0">
                <a:solidFill>
                  <a:schemeClr val="tx2">
                    <a:lumMod val="75000"/>
                  </a:schemeClr>
                </a:solidFill>
              </a:rPr>
              <a:t>قال جل جلاله: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(وَلِكُلِّ أُمَّةٍ أَجَلٌ فَإِذَا جَاءَ أَجَلُهُمْ لَا يَسْتَأْخِرُونَ سَاعَةً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وَلَا يَسْتَقْدِمُونَ) </a:t>
            </a:r>
          </a:p>
          <a:p>
            <a:pPr>
              <a:buNone/>
            </a:pPr>
            <a:r>
              <a:rPr lang="ar-SA" sz="3600" b="1" dirty="0" smtClean="0"/>
              <a:t>فسبحان من انفرد بالقهر والبقاء وكتب على الخلق الفناء</a:t>
            </a:r>
            <a:r>
              <a:rPr lang="ar-EG" sz="3600" b="1" dirty="0" smtClean="0"/>
              <a:t>..</a:t>
            </a:r>
            <a:r>
              <a:rPr lang="ar-SA" sz="3600" b="1" dirty="0" smtClean="0"/>
              <a:t> فجدير بمن كان الموت مصرعه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والتراب مضجعه والقبر مقره</a:t>
            </a:r>
            <a:r>
              <a:rPr lang="ar-EG" sz="3600" b="1" dirty="0" smtClean="0"/>
              <a:t>..</a:t>
            </a:r>
          </a:p>
          <a:p>
            <a:pPr>
              <a:buNone/>
            </a:pPr>
            <a:r>
              <a:rPr lang="ar-SA" sz="3600" b="1" dirty="0" smtClean="0"/>
              <a:t> والقيامة موعده والجنة او النار داره</a:t>
            </a:r>
            <a:r>
              <a:rPr lang="en-US" sz="3600" b="1" dirty="0" smtClean="0"/>
              <a:t> ..</a:t>
            </a:r>
          </a:p>
          <a:p>
            <a:pPr>
              <a:buNone/>
            </a:pPr>
            <a:r>
              <a:rPr lang="ar-SA" sz="3600" b="1" dirty="0" smtClean="0"/>
              <a:t>أن </a:t>
            </a:r>
            <a:r>
              <a:rPr lang="ar-EG" sz="3600" b="1" dirty="0" smtClean="0"/>
              <a:t>ي</a:t>
            </a:r>
            <a:r>
              <a:rPr lang="ar-SA" sz="3600" b="1" dirty="0" smtClean="0"/>
              <a:t>علم أن عيشه في الحياة الدنيا لا قيمة له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إلا أن كان يتجهز فيها للآخرة </a:t>
            </a:r>
            <a:endParaRPr lang="en-US" sz="3600" b="1" dirty="0" smtClean="0"/>
          </a:p>
          <a:p>
            <a:pPr>
              <a:buNone/>
            </a:pPr>
            <a:r>
              <a:rPr lang="ar-EG" sz="3600" b="1" dirty="0" smtClean="0"/>
              <a:t/>
            </a:r>
            <a:br>
              <a:rPr lang="ar-EG" sz="3600" b="1" dirty="0" smtClean="0"/>
            </a:br>
            <a:endParaRPr lang="ar-EG" sz="3600" b="1" u="sng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abebe_12909487761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725488" y="-92075"/>
            <a:ext cx="8418512" cy="6735763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229600" cy="4525963"/>
          </a:xfrm>
        </p:spPr>
        <p:txBody>
          <a:bodyPr/>
          <a:lstStyle/>
          <a:p>
            <a:r>
              <a:rPr lang="ar-SA" sz="3600" b="1" u="sng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الوصية الثالثة</a:t>
            </a:r>
            <a:r>
              <a:rPr lang="en-US" sz="3600" b="1" u="sng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:</a:t>
            </a:r>
            <a:endParaRPr lang="ar-EG" sz="3600" b="1" u="sng" dirty="0" smtClean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  <a:p>
            <a:pPr>
              <a:buNone/>
            </a:pPr>
            <a:endParaRPr lang="en-US" sz="20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</a:t>
            </a:r>
            <a:r>
              <a:rPr lang="ar-SA" sz="4800" b="1" u="sng" dirty="0" smtClean="0"/>
              <a:t>واعمل ماشئت فإنك مجزي به</a:t>
            </a:r>
            <a:r>
              <a:rPr lang="en-US" sz="4800" b="1" u="sng" dirty="0" smtClean="0"/>
              <a:t>..</a:t>
            </a:r>
          </a:p>
          <a:p>
            <a:endParaRPr lang="ar-EG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 descr="الموت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Oval 4"/>
          <p:cNvSpPr/>
          <p:nvPr/>
        </p:nvSpPr>
        <p:spPr>
          <a:xfrm>
            <a:off x="3357554" y="2643182"/>
            <a:ext cx="428628" cy="50006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EG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165304"/>
            <a:ext cx="750952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5786" y="857232"/>
            <a:ext cx="8229600" cy="4929222"/>
          </a:xfrm>
        </p:spPr>
        <p:txBody>
          <a:bodyPr>
            <a:normAutofit/>
          </a:bodyPr>
          <a:lstStyle/>
          <a:p>
            <a:pPr algn="ctr"/>
            <a:r>
              <a:rPr lang="ar-SA" sz="4400" b="1" u="sng" dirty="0" smtClean="0">
                <a:solidFill>
                  <a:srgbClr val="FF0000"/>
                </a:solidFill>
              </a:rPr>
              <a:t>واعمل</a:t>
            </a:r>
            <a:r>
              <a:rPr lang="ar-EG" sz="4400" b="1" u="sng" dirty="0" smtClean="0">
                <a:solidFill>
                  <a:srgbClr val="FF0000"/>
                </a:solidFill>
              </a:rPr>
              <a:t>ي</a:t>
            </a:r>
            <a:r>
              <a:rPr lang="ar-SA" sz="4400" b="1" u="sng" dirty="0" smtClean="0">
                <a:solidFill>
                  <a:srgbClr val="FF0000"/>
                </a:solidFill>
              </a:rPr>
              <a:t> ماشئت</a:t>
            </a:r>
            <a:r>
              <a:rPr lang="ar-EG" sz="4400" b="1" u="sng" dirty="0" smtClean="0">
                <a:solidFill>
                  <a:srgbClr val="FF0000"/>
                </a:solidFill>
              </a:rPr>
              <a:t>ي</a:t>
            </a:r>
            <a:r>
              <a:rPr lang="ar-SA" sz="4400" b="1" u="sng" dirty="0" smtClean="0">
                <a:solidFill>
                  <a:srgbClr val="FF0000"/>
                </a:solidFill>
              </a:rPr>
              <a:t> فإنك مجزي</a:t>
            </a:r>
            <a:r>
              <a:rPr lang="ar-EG" sz="4400" b="1" u="sng" dirty="0" smtClean="0">
                <a:solidFill>
                  <a:srgbClr val="FF0000"/>
                </a:solidFill>
              </a:rPr>
              <a:t>ة</a:t>
            </a:r>
            <a:r>
              <a:rPr lang="ar-SA" sz="4400" b="1" u="sng" dirty="0" smtClean="0">
                <a:solidFill>
                  <a:srgbClr val="FF0000"/>
                </a:solidFill>
              </a:rPr>
              <a:t> به</a:t>
            </a:r>
            <a:r>
              <a:rPr lang="ar-EG" sz="4400" b="1" u="sng" dirty="0" smtClean="0">
                <a:solidFill>
                  <a:srgbClr val="FF0000"/>
                </a:solidFill>
              </a:rPr>
              <a:t>!!!</a:t>
            </a:r>
          </a:p>
          <a:p>
            <a:pPr algn="ctr">
              <a:buNone/>
            </a:pPr>
            <a:endParaRPr lang="ar-EG" sz="1600" b="1" u="sng" dirty="0" smtClean="0">
              <a:solidFill>
                <a:srgbClr val="FF0000"/>
              </a:solidFill>
            </a:endParaRPr>
          </a:p>
          <a:p>
            <a:pPr algn="ctr"/>
            <a:r>
              <a:rPr lang="ar-EG" sz="4400" b="1" dirty="0" smtClean="0">
                <a:solidFill>
                  <a:schemeClr val="tx2">
                    <a:lumMod val="75000"/>
                  </a:schemeClr>
                </a:solidFill>
              </a:rPr>
              <a:t>((وَلِلَّهِ مَا فِي السَّمَاوَاتِ وَمَا فِي الْأَرْضِ لِيَجْزِيَ الَّذِينَ أَسَاءُوا بِمَا عَمِلُوا وَيَجْزِيَ الَّذِينَ أَحْسَنُوا بِالْحُسْنَى ))</a:t>
            </a:r>
          </a:p>
          <a:p>
            <a:pPr algn="ctr">
              <a:buNone/>
            </a:pPr>
            <a:r>
              <a:rPr lang="ar-EG" sz="4400" b="1" dirty="0" smtClean="0">
                <a:solidFill>
                  <a:srgbClr val="008000"/>
                </a:solidFill>
              </a:rPr>
              <a:t>ف</a:t>
            </a:r>
            <a:r>
              <a:rPr lang="ar-SA" sz="4400" b="1" dirty="0" smtClean="0">
                <a:solidFill>
                  <a:srgbClr val="008000"/>
                </a:solidFill>
              </a:rPr>
              <a:t>الجزاء من جنس العمل</a:t>
            </a:r>
            <a:r>
              <a:rPr lang="ar-EG" sz="4400" b="1" dirty="0" smtClean="0">
                <a:solidFill>
                  <a:srgbClr val="008000"/>
                </a:solidFill>
              </a:rPr>
              <a:t>..</a:t>
            </a:r>
            <a:endParaRPr lang="en-US" sz="4400" b="1" dirty="0" smtClean="0">
              <a:solidFill>
                <a:srgbClr val="008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928670"/>
            <a:ext cx="822960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dirty="0" smtClean="0"/>
              <a:t>فإن خيرا</a:t>
            </a:r>
            <a:r>
              <a:rPr lang="ar-EG" sz="3600" b="1" dirty="0" smtClean="0">
                <a:cs typeface="Arabic Transparent"/>
              </a:rPr>
              <a:t>ً</a:t>
            </a:r>
            <a:r>
              <a:rPr lang="ar-EG" sz="3600" b="1" dirty="0" smtClean="0"/>
              <a:t>..</a:t>
            </a:r>
            <a:r>
              <a:rPr lang="ar-EG" sz="3600" b="1" dirty="0" smtClean="0">
                <a:solidFill>
                  <a:srgbClr val="00B050"/>
                </a:solidFill>
              </a:rPr>
              <a:t>فخير</a:t>
            </a:r>
            <a:r>
              <a:rPr lang="ar-EG" sz="3600" b="1" dirty="0" smtClean="0"/>
              <a:t>..</a:t>
            </a:r>
          </a:p>
          <a:p>
            <a:pPr>
              <a:buNone/>
            </a:pPr>
            <a:r>
              <a:rPr lang="ar-EG" sz="3600" b="1" dirty="0" smtClean="0"/>
              <a:t>                و إن شراَ ..</a:t>
            </a:r>
            <a:r>
              <a:rPr lang="ar-EG" sz="3600" b="1" dirty="0" smtClean="0">
                <a:solidFill>
                  <a:srgbClr val="FF0000"/>
                </a:solidFill>
              </a:rPr>
              <a:t>فشر</a:t>
            </a:r>
            <a:r>
              <a:rPr lang="ar-EG" sz="3600" b="1" dirty="0" smtClean="0"/>
              <a:t>..</a:t>
            </a:r>
          </a:p>
          <a:p>
            <a:pPr>
              <a:buNone/>
            </a:pPr>
            <a:r>
              <a:rPr lang="ar-EG" sz="3600" b="1" u="sng" dirty="0" smtClean="0">
                <a:solidFill>
                  <a:srgbClr val="C00000"/>
                </a:solidFill>
              </a:rPr>
              <a:t>قال تعالى :</a:t>
            </a:r>
          </a:p>
          <a:p>
            <a:pPr algn="ctr">
              <a:buNone/>
            </a:pPr>
            <a:r>
              <a:rPr lang="ar-EG" sz="4000" b="1" dirty="0" smtClean="0">
                <a:solidFill>
                  <a:srgbClr val="FF0000"/>
                </a:solidFill>
              </a:rPr>
              <a:t>( جَزَاء وِفَاقًا )</a:t>
            </a:r>
          </a:p>
          <a:p>
            <a:pPr algn="ctr">
              <a:buNone/>
            </a:pPr>
            <a:endParaRPr lang="ar-EG" sz="1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3600" b="1" dirty="0" smtClean="0"/>
              <a:t>ولو وضعنا هذه القاعدة أمام أعيننا لزجرتنا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عن كثير من شرور أنفسنا وسيئات أعمالنا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pPr algn="ctr">
              <a:buNone/>
            </a:pPr>
            <a:endParaRPr lang="ar-EG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ar-EG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06" y="857232"/>
            <a:ext cx="8229600" cy="564360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ar-SA" sz="3600" b="1" dirty="0" smtClean="0"/>
              <a:t>إن العلم بهذه القاعدة</a:t>
            </a:r>
            <a:endParaRPr lang="ar-EG" sz="3600" b="1" dirty="0" smtClean="0"/>
          </a:p>
          <a:p>
            <a:pPr>
              <a:buNone/>
            </a:pPr>
            <a:r>
              <a:rPr lang="ar-EG" sz="3600" b="1" dirty="0" smtClean="0"/>
              <a:t>              </a:t>
            </a:r>
            <a:r>
              <a:rPr lang="ar-EG" sz="3600" b="1" u="sng" dirty="0" smtClean="0">
                <a:solidFill>
                  <a:srgbClr val="C00000"/>
                </a:solidFill>
              </a:rPr>
              <a:t> ”</a:t>
            </a:r>
            <a:r>
              <a:rPr lang="en-US" sz="3600" b="1" u="sng" dirty="0" smtClean="0">
                <a:solidFill>
                  <a:srgbClr val="C00000"/>
                </a:solidFill>
              </a:rPr>
              <a:t> </a:t>
            </a:r>
            <a:r>
              <a:rPr lang="ar-SA" sz="3600" b="1" u="sng" dirty="0" smtClean="0">
                <a:solidFill>
                  <a:srgbClr val="C00000"/>
                </a:solidFill>
              </a:rPr>
              <a:t>الجزاء من جنس العمل</a:t>
            </a:r>
            <a:r>
              <a:rPr lang="ar-EG" sz="3600" b="1" u="sng" dirty="0" smtClean="0">
                <a:solidFill>
                  <a:srgbClr val="C00000"/>
                </a:solidFill>
              </a:rPr>
              <a:t>“</a:t>
            </a:r>
            <a:endParaRPr lang="en-US" sz="36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accent3">
                    <a:lumMod val="50000"/>
                  </a:schemeClr>
                </a:solidFill>
              </a:rPr>
              <a:t>هي الدافع للأعمال الصالحة </a:t>
            </a: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..</a:t>
            </a:r>
            <a:endParaRPr lang="en-US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                 </a:t>
            </a:r>
            <a:r>
              <a:rPr lang="ar-SA" sz="3600" b="1" dirty="0" smtClean="0">
                <a:solidFill>
                  <a:schemeClr val="accent3">
                    <a:lumMod val="50000"/>
                  </a:schemeClr>
                </a:solidFill>
              </a:rPr>
              <a:t>ناهية عن الظلم</a:t>
            </a: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..</a:t>
            </a:r>
            <a:endParaRPr lang="en-US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                    </a:t>
            </a:r>
            <a:r>
              <a:rPr lang="ar-SA" sz="3600" b="1" dirty="0" smtClean="0">
                <a:solidFill>
                  <a:schemeClr val="accent3">
                    <a:lumMod val="50000"/>
                  </a:schemeClr>
                </a:solidFill>
              </a:rPr>
              <a:t> زاجرة للظالمين</a:t>
            </a: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..</a:t>
            </a:r>
            <a:endParaRPr lang="en-US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</a:t>
            </a:r>
            <a:r>
              <a:rPr lang="ar-SA" sz="3600" b="1" dirty="0" smtClean="0">
                <a:solidFill>
                  <a:schemeClr val="accent3">
                    <a:lumMod val="50000"/>
                  </a:schemeClr>
                </a:solidFill>
              </a:rPr>
              <a:t> مواسية للمظلومين</a:t>
            </a:r>
            <a:r>
              <a:rPr lang="ar-EG" sz="3600" b="1" dirty="0" smtClean="0">
                <a:solidFill>
                  <a:schemeClr val="accent3">
                    <a:lumMod val="50000"/>
                  </a:schemeClr>
                </a:solidFill>
              </a:rPr>
              <a:t>..</a:t>
            </a:r>
          </a:p>
          <a:p>
            <a:pPr>
              <a:buNone/>
            </a:pPr>
            <a:r>
              <a:rPr lang="ar-SA" sz="3600" b="1" dirty="0" smtClean="0"/>
              <a:t>فلو استحضر الظالم عاقبة ظلمه و</a:t>
            </a:r>
            <a:r>
              <a:rPr lang="ar-EG" sz="3600" b="1" dirty="0" smtClean="0"/>
              <a:t>أ</a:t>
            </a:r>
            <a:r>
              <a:rPr lang="ar-SA" sz="3600" b="1" dirty="0" smtClean="0"/>
              <a:t>ن الله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سيسقيه من</a:t>
            </a:r>
            <a:r>
              <a:rPr lang="ar-EG" sz="3600" b="1" dirty="0" smtClean="0"/>
              <a:t> </a:t>
            </a:r>
            <a:r>
              <a:rPr lang="ar-SA" sz="3600" b="1" dirty="0" smtClean="0"/>
              <a:t>نفس الكأس عاجلاً أو آجلاً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للكف عن ظلمه وتاب إلى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الله وأناب</a:t>
            </a:r>
            <a:r>
              <a:rPr lang="ar-EG" sz="3600" b="1" dirty="0" smtClean="0"/>
              <a:t>..</a:t>
            </a:r>
            <a:r>
              <a:rPr lang="ar-SA" sz="3600" b="1" dirty="0" smtClean="0"/>
              <a:t> </a:t>
            </a:r>
            <a:endParaRPr lang="en-US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00108"/>
            <a:ext cx="822960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ولهذا المعنى أشار سعيد بن جبير رحمه الله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 حين قال له الحجاج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ar-EG" sz="3600" b="1" dirty="0" smtClean="0">
                <a:solidFill>
                  <a:srgbClr val="C00000"/>
                </a:solidFill>
              </a:rPr>
              <a:t>: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3600" b="1" dirty="0" smtClean="0"/>
              <a:t>          </a:t>
            </a:r>
            <a:r>
              <a:rPr lang="ar-SA" sz="3600" b="1" dirty="0" smtClean="0"/>
              <a:t>اختر لنفسك أي قتلة </a:t>
            </a:r>
            <a:r>
              <a:rPr lang="ar-EG" sz="3600" b="1" dirty="0" smtClean="0"/>
              <a:t>ت</a:t>
            </a:r>
            <a:r>
              <a:rPr lang="ar-SA" sz="3600" b="1" dirty="0" smtClean="0"/>
              <a:t>ريد أن أقتلك</a:t>
            </a:r>
            <a:r>
              <a:rPr lang="en-US" sz="3600" b="1" dirty="0" smtClean="0"/>
              <a:t> </a:t>
            </a:r>
            <a:endParaRPr lang="ar-EG" sz="3600" b="1" dirty="0" smtClean="0"/>
          </a:p>
          <a:p>
            <a:pPr>
              <a:buNone/>
            </a:pPr>
            <a:r>
              <a:rPr lang="ar-SA" sz="3600" b="1" u="sng" dirty="0" smtClean="0">
                <a:solidFill>
                  <a:srgbClr val="C00000"/>
                </a:solidFill>
              </a:rPr>
              <a:t>فقال سعيد</a:t>
            </a:r>
            <a:r>
              <a:rPr lang="en-US" sz="3600" b="1" u="sng" dirty="0" smtClean="0">
                <a:solidFill>
                  <a:srgbClr val="C00000"/>
                </a:solidFill>
              </a:rPr>
              <a:t> :</a:t>
            </a:r>
          </a:p>
          <a:p>
            <a:pPr>
              <a:buNone/>
            </a:pPr>
            <a:r>
              <a:rPr lang="ar-SA" sz="3600" b="1" dirty="0" smtClean="0"/>
              <a:t>بل اختر لنفسك أنت يا حجاج</a:t>
            </a:r>
            <a:r>
              <a:rPr lang="en-US" sz="3600" b="1" dirty="0" smtClean="0"/>
              <a:t>.. </a:t>
            </a:r>
            <a:r>
              <a:rPr lang="ar-SA" sz="3600" b="1" dirty="0" smtClean="0"/>
              <a:t>فوالله لا تقتلني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قتلة إلا قتلك الله مثلها يوم القيامة</a:t>
            </a:r>
            <a:r>
              <a:rPr lang="en-US" sz="3600" b="1" dirty="0" smtClean="0"/>
              <a:t>..</a:t>
            </a:r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229600" cy="1143000"/>
          </a:xfrm>
        </p:spPr>
        <p:txBody>
          <a:bodyPr>
            <a:noAutofit/>
          </a:bodyPr>
          <a:lstStyle/>
          <a:p>
            <a:r>
              <a:rPr lang="ar-SA" sz="4000" b="1" u="sng" dirty="0">
                <a:solidFill>
                  <a:srgbClr val="C00000"/>
                </a:solidFill>
              </a:rPr>
              <a:t>استمعي إلى هذه الوصايا وإلى هذا الحديث</a:t>
            </a:r>
            <a:r>
              <a:rPr lang="en-US" sz="4000" b="1" u="sng" dirty="0">
                <a:solidFill>
                  <a:srgbClr val="C00000"/>
                </a:solidFill>
              </a:rPr>
              <a:t>...</a:t>
            </a:r>
            <a:br>
              <a:rPr lang="en-US" sz="4000" b="1" u="sng" dirty="0">
                <a:solidFill>
                  <a:srgbClr val="C00000"/>
                </a:solidFill>
              </a:rPr>
            </a:br>
            <a:endParaRPr lang="ar-EG" sz="4000" b="1" u="sng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571612"/>
            <a:ext cx="8229600" cy="4525963"/>
          </a:xfrm>
        </p:spPr>
        <p:txBody>
          <a:bodyPr>
            <a:normAutofit/>
          </a:bodyPr>
          <a:lstStyle/>
          <a:p>
            <a:r>
              <a:rPr lang="ar-SA" sz="3600" b="1" dirty="0"/>
              <a:t>روى الحاكم في مستدركه</a:t>
            </a:r>
            <a:r>
              <a:rPr lang="en-US" sz="3600" b="1" dirty="0"/>
              <a:t> .. </a:t>
            </a:r>
            <a:r>
              <a:rPr lang="ar-SA" sz="3600" b="1" dirty="0"/>
              <a:t>قال سهل بن سعد الساعدي</a:t>
            </a:r>
            <a:r>
              <a:rPr lang="en-US" sz="3600" b="1" dirty="0"/>
              <a:t> .. </a:t>
            </a:r>
            <a:r>
              <a:rPr lang="ar-SA" sz="3600" b="1" dirty="0"/>
              <a:t>قال رسول الله صلى الله عليه وسلم</a:t>
            </a:r>
            <a:r>
              <a:rPr lang="en-US" sz="3600" b="1" dirty="0"/>
              <a:t>:</a:t>
            </a:r>
          </a:p>
          <a:p>
            <a:r>
              <a:rPr lang="en-US" sz="3600" b="1" dirty="0" smtClean="0"/>
              <a:t>)</a:t>
            </a:r>
            <a:r>
              <a:rPr lang="ar-SA" sz="3600" b="1" dirty="0" smtClean="0"/>
              <a:t>أتاني </a:t>
            </a:r>
            <a:r>
              <a:rPr lang="ar-SA" sz="3600" b="1" dirty="0"/>
              <a:t>جبريل فقال</a:t>
            </a:r>
            <a:r>
              <a:rPr lang="en-US" sz="3600" b="1" dirty="0"/>
              <a:t> : </a:t>
            </a:r>
            <a:r>
              <a:rPr lang="ar-SA" sz="3600" b="1" dirty="0"/>
              <a:t>يا </a:t>
            </a:r>
            <a:r>
              <a:rPr lang="ar-SA" sz="3600" b="1" dirty="0" smtClean="0"/>
              <a:t>محم</a:t>
            </a:r>
            <a:r>
              <a:rPr lang="ar-EG" sz="3600" b="1" dirty="0" smtClean="0"/>
              <a:t>د</a:t>
            </a:r>
            <a:r>
              <a:rPr lang="en-US" sz="3600" b="1" dirty="0">
                <a:cs typeface="Andalus"/>
              </a:rPr>
              <a:t>،</a:t>
            </a:r>
            <a:r>
              <a:rPr lang="ar-SA" sz="3600" b="1" dirty="0" smtClean="0"/>
              <a:t>عش </a:t>
            </a:r>
            <a:r>
              <a:rPr lang="ar-SA" sz="3600" b="1" dirty="0"/>
              <a:t>ماشئت 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فإنك </a:t>
            </a:r>
            <a:r>
              <a:rPr lang="ar-SA" sz="3600" b="1" dirty="0"/>
              <a:t>ميت</a:t>
            </a:r>
            <a:r>
              <a:rPr lang="en-US" sz="3600" b="1" dirty="0"/>
              <a:t>  </a:t>
            </a:r>
            <a:r>
              <a:rPr lang="ar-SA" sz="3600" b="1" dirty="0"/>
              <a:t>وأحبب من شئت فإنك مفارقه 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واعمل ماشئت </a:t>
            </a:r>
            <a:r>
              <a:rPr lang="ar-SA" sz="3600" b="1" dirty="0"/>
              <a:t>فإنك مجزي به واعلم </a:t>
            </a:r>
            <a:r>
              <a:rPr lang="ar-EG" sz="3600" b="1" dirty="0"/>
              <a:t>أ</a:t>
            </a:r>
            <a:r>
              <a:rPr lang="ar-SA" sz="3600" b="1" dirty="0" smtClean="0"/>
              <a:t>ن 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شرف المؤمن</a:t>
            </a:r>
            <a:r>
              <a:rPr lang="en-US" sz="3600" b="1" dirty="0"/>
              <a:t> </a:t>
            </a:r>
            <a:r>
              <a:rPr lang="ar-SA" sz="3600" b="1" dirty="0" smtClean="0"/>
              <a:t>قيامه </a:t>
            </a:r>
            <a:r>
              <a:rPr lang="ar-SA" sz="3600" b="1" dirty="0"/>
              <a:t>بالليل </a:t>
            </a:r>
            <a:r>
              <a:rPr lang="ar-SA" sz="3600" b="1" dirty="0" smtClean="0"/>
              <a:t>وعزه 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استغناؤه </a:t>
            </a:r>
            <a:r>
              <a:rPr lang="ar-SA" sz="3600" b="1" dirty="0"/>
              <a:t>عن </a:t>
            </a:r>
            <a:r>
              <a:rPr lang="ar-SA" sz="3600" b="1" dirty="0" smtClean="0"/>
              <a:t>الناس</a:t>
            </a:r>
            <a:r>
              <a:rPr lang="en-US" sz="3600" b="1" dirty="0"/>
              <a:t>(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28" y="714356"/>
            <a:ext cx="8229600" cy="4857784"/>
          </a:xfrm>
        </p:spPr>
        <p:txBody>
          <a:bodyPr>
            <a:normAutofit/>
          </a:bodyPr>
          <a:lstStyle/>
          <a:p>
            <a:r>
              <a:rPr lang="ar-EG" sz="3600" b="1" u="sng" dirty="0" smtClean="0"/>
              <a:t>قال تعالى: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{ لَيْسَ بِاَمَانِيِّكُمْ وَلآ أَمَانِيِّ أَهْلِ الْكِتَابِ مَن يَعْمَلْ سُوءاً يُجْزَ بِهِ وَلاَ يَجِدْ لَهُ مِن دُونِ اللَّهِ وَلِيّاً وَلاَ نَصِيراً *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وَمَن يَعْمَلْ مِنَ الصَّالِحَاتِ مِن ذَكَرٍ أَوْ اُنْثَى وَهُوَ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مُؤْمِنٌ فَاُوْلَئِكَ يَدْخُلُونَ الْجَنَّةَوَلاَ يُظْلَمُونَ نَقِيراً }</a:t>
            </a:r>
          </a:p>
          <a:p>
            <a:r>
              <a:rPr lang="ar-EG" sz="3600" b="1" u="sng" dirty="0" smtClean="0"/>
              <a:t>وقال صلى الله عليه وسلم: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                ”إحفظ الله يحفظك“</a:t>
            </a:r>
            <a:endParaRPr lang="ar-EG" sz="3600" b="1" dirty="0">
              <a:solidFill>
                <a:srgbClr val="008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5000660"/>
          </a:xfrm>
        </p:spPr>
        <p:txBody>
          <a:bodyPr>
            <a:normAutofit/>
          </a:bodyPr>
          <a:lstStyle/>
          <a:p>
            <a:r>
              <a:rPr lang="ar-SA" sz="3600" b="1" u="sng" dirty="0" smtClean="0"/>
              <a:t>وعنه صلى الله عليه وسلم فيما رواه عن الله تعالى</a:t>
            </a:r>
            <a:r>
              <a:rPr lang="en-US" sz="3600" b="1" u="sng" dirty="0" smtClean="0"/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{ </a:t>
            </a:r>
            <a:r>
              <a:rPr lang="ar-SA" sz="3600" b="1" dirty="0" smtClean="0">
                <a:solidFill>
                  <a:srgbClr val="008000"/>
                </a:solidFill>
              </a:rPr>
              <a:t>ياعبادي</a:t>
            </a:r>
            <a:r>
              <a:rPr lang="en-US" sz="3600" b="1" dirty="0" smtClean="0">
                <a:solidFill>
                  <a:srgbClr val="008000"/>
                </a:solidFill>
              </a:rPr>
              <a:t> ... </a:t>
            </a:r>
            <a:r>
              <a:rPr lang="ar-SA" sz="3600" b="1" dirty="0" smtClean="0">
                <a:solidFill>
                  <a:srgbClr val="008000"/>
                </a:solidFill>
              </a:rPr>
              <a:t>إنما هي أعمالكم أحصيها لكم ثم أوفيها لكم يوم القيامة فمن وجد خيراً فليحمد الله ومن </a:t>
            </a:r>
            <a:endParaRPr lang="ar-EG" sz="3600" b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  </a:t>
            </a:r>
            <a:r>
              <a:rPr lang="ar-SA" sz="3600" b="1" dirty="0" smtClean="0">
                <a:solidFill>
                  <a:srgbClr val="008000"/>
                </a:solidFill>
              </a:rPr>
              <a:t>وجد غير ذلك فلا يلومن إلا نفسه</a:t>
            </a:r>
            <a:r>
              <a:rPr lang="ar-EG" sz="3600" b="1" dirty="0" smtClean="0">
                <a:solidFill>
                  <a:srgbClr val="008000"/>
                </a:solidFill>
              </a:rPr>
              <a:t> }</a:t>
            </a:r>
          </a:p>
          <a:p>
            <a:pPr>
              <a:buNone/>
            </a:pPr>
            <a:r>
              <a:rPr lang="ar-EG" sz="2000" b="1" dirty="0" smtClean="0">
                <a:solidFill>
                  <a:srgbClr val="FF0000"/>
                </a:solidFill>
              </a:rPr>
              <a:t>         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          </a:t>
            </a:r>
            <a:r>
              <a:rPr lang="ar-EG" sz="4800" b="1" dirty="0" smtClean="0">
                <a:solidFill>
                  <a:srgbClr val="FF0000"/>
                </a:solidFill>
              </a:rPr>
              <a:t>{وَلا يَظْلِمُ رَبُّكَ أَحَدًا}</a:t>
            </a:r>
            <a:endParaRPr lang="en-US" sz="4800" b="1" dirty="0" smtClean="0">
              <a:solidFill>
                <a:srgbClr val="FF0000"/>
              </a:solidFill>
            </a:endParaRPr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4525963"/>
          </a:xfrm>
        </p:spPr>
        <p:txBody>
          <a:bodyPr>
            <a:normAutofit/>
          </a:bodyPr>
          <a:lstStyle/>
          <a:p>
            <a:r>
              <a:rPr lang="ar-EG" sz="3600" b="1" u="sng" dirty="0" smtClean="0"/>
              <a:t>وقال تعالى :</a:t>
            </a:r>
            <a:r>
              <a:rPr lang="ar-EG" sz="3600" b="1" dirty="0" smtClean="0"/>
              <a:t/>
            </a:r>
            <a:br>
              <a:rPr lang="ar-EG" sz="3600" b="1" dirty="0" smtClean="0"/>
            </a:br>
            <a:r>
              <a:rPr lang="ar-EG" sz="3600" b="1" dirty="0" smtClean="0">
                <a:solidFill>
                  <a:srgbClr val="FF0000"/>
                </a:solidFill>
              </a:rPr>
              <a:t>‏{‏وَكُلَّ إِنْسَانٍ أَلْزَمْنَاهُ طَائِرَهُ فِي عُنُقِهِ وَنُخْرِجُ لَهُ يَوْمَ الْقِيَامَةِ كِتَابًا يَلْقَاهُ مَنْشُورًا * اقْرَأْ كِتَابَكَ كَفَى بِنَفْسِكَ الْيَوْمَ عَلَيْكَ حَسِيبًا‏}‏</a:t>
            </a:r>
          </a:p>
          <a:p>
            <a:pPr>
              <a:buNone/>
            </a:pPr>
            <a:r>
              <a:rPr lang="ar-EG" sz="3600" b="1" dirty="0" smtClean="0"/>
              <a:t>ف</a:t>
            </a:r>
            <a:r>
              <a:rPr lang="ar-SA" sz="3600" b="1" dirty="0" smtClean="0"/>
              <a:t>ماذا يسرك ان ترين في هذا الكتاب</a:t>
            </a:r>
            <a:r>
              <a:rPr lang="ar-EG" sz="3600" b="1" dirty="0" smtClean="0"/>
              <a:t>؟!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ماذا تحبين أن ترين في كتابك الذي </a:t>
            </a:r>
            <a:r>
              <a:rPr lang="ar-EG" sz="3600" b="1" dirty="0" smtClean="0"/>
              <a:t>ت</a:t>
            </a:r>
            <a:r>
              <a:rPr lang="ar-SA" sz="3600" b="1" dirty="0" smtClean="0"/>
              <a:t>كتب</a:t>
            </a:r>
            <a:r>
              <a:rPr lang="ar-EG" sz="3600" b="1" dirty="0" smtClean="0"/>
              <a:t>ي</a:t>
            </a:r>
            <a:r>
              <a:rPr lang="ar-SA" sz="3600" b="1" dirty="0" smtClean="0"/>
              <a:t>ه أنت؟</a:t>
            </a:r>
            <a:r>
              <a:rPr lang="ar-EG" sz="3600" b="1" dirty="0" smtClean="0"/>
              <a:t>!!</a:t>
            </a:r>
          </a:p>
          <a:p>
            <a:pPr>
              <a:buNone/>
            </a:pPr>
            <a:r>
              <a:rPr lang="ar-EG" sz="3600" b="1" dirty="0" smtClean="0"/>
              <a:t>إ</a:t>
            </a:r>
            <a:r>
              <a:rPr lang="ar-SA" sz="3600" b="1" dirty="0" smtClean="0"/>
              <a:t>عملي ماشئت فإنك مجزية به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pPr>
              <a:buNone/>
            </a:pPr>
            <a:endParaRPr lang="ar-EG" sz="3600" b="1" dirty="0">
              <a:solidFill>
                <a:srgbClr val="FF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8229600" cy="5715040"/>
          </a:xfrm>
        </p:spPr>
        <p:txBody>
          <a:bodyPr>
            <a:noAutofit/>
          </a:bodyPr>
          <a:lstStyle/>
          <a:p>
            <a:r>
              <a:rPr lang="ar-EG" sz="3500" b="1" u="sng" dirty="0" smtClean="0">
                <a:solidFill>
                  <a:srgbClr val="008000"/>
                </a:solidFill>
              </a:rPr>
              <a:t>ومن أمثلة الجزاء من جنس العمل:</a:t>
            </a:r>
          </a:p>
          <a:p>
            <a:pPr>
              <a:buNone/>
            </a:pPr>
            <a:r>
              <a:rPr lang="ar-EG" sz="3500" b="1" u="sng" dirty="0" smtClean="0">
                <a:solidFill>
                  <a:srgbClr val="FF0000"/>
                </a:solidFill>
              </a:rPr>
              <a:t>1- أم المؤمنين السيدة خديجة بنت خويلد رضي الله عنها:</a:t>
            </a:r>
          </a:p>
          <a:p>
            <a:pPr>
              <a:buNone/>
            </a:pPr>
            <a:r>
              <a:rPr lang="ar-SA" sz="3500" b="1" dirty="0" smtClean="0"/>
              <a:t>التي أحسنت صحبة رسول الله صلى الله عليه وسلم</a:t>
            </a:r>
            <a:endParaRPr lang="en-US" sz="3500" b="1" dirty="0" smtClean="0"/>
          </a:p>
          <a:p>
            <a:pPr>
              <a:buNone/>
            </a:pPr>
            <a:r>
              <a:rPr lang="ar-SA" sz="3500" b="1" dirty="0" smtClean="0"/>
              <a:t>وواسته بنفسها ومالها</a:t>
            </a:r>
            <a:r>
              <a:rPr lang="en-US" sz="3500" b="1" dirty="0" smtClean="0"/>
              <a:t>.. </a:t>
            </a:r>
            <a:r>
              <a:rPr lang="ar-SA" sz="3500" b="1" dirty="0" smtClean="0"/>
              <a:t>وكانت من السابقين</a:t>
            </a:r>
            <a:endParaRPr lang="en-US" sz="3500" b="1" dirty="0" smtClean="0"/>
          </a:p>
          <a:p>
            <a:pPr>
              <a:buNone/>
            </a:pPr>
            <a:r>
              <a:rPr lang="ar-SA" sz="3500" b="1" dirty="0" smtClean="0"/>
              <a:t> للإسلام فقد جاء جبريل للرسول صلى الله عليه</a:t>
            </a:r>
            <a:endParaRPr lang="en-US" sz="3500" b="1" dirty="0" smtClean="0"/>
          </a:p>
          <a:p>
            <a:pPr>
              <a:buNone/>
            </a:pPr>
            <a:r>
              <a:rPr lang="ar-SA" sz="3500" b="1" dirty="0" smtClean="0"/>
              <a:t> وسلم يقول له</a:t>
            </a:r>
            <a:r>
              <a:rPr lang="en-US" sz="3500" b="1" dirty="0" smtClean="0"/>
              <a:t>”: </a:t>
            </a:r>
            <a:r>
              <a:rPr lang="ar-SA" sz="3500" b="1" dirty="0" smtClean="0"/>
              <a:t>بشر خديجة ببيت في الجنة</a:t>
            </a:r>
            <a:endParaRPr lang="en-US" sz="3500" b="1" dirty="0" smtClean="0"/>
          </a:p>
          <a:p>
            <a:pPr>
              <a:buNone/>
            </a:pPr>
            <a:r>
              <a:rPr lang="ar-SA" sz="3500" b="1" dirty="0" smtClean="0"/>
              <a:t> من قصب لا صخب فيه ولا نصب</a:t>
            </a:r>
            <a:r>
              <a:rPr lang="en-US" sz="3500" b="1" dirty="0" smtClean="0"/>
              <a:t>”</a:t>
            </a:r>
          </a:p>
          <a:p>
            <a:pPr>
              <a:buNone/>
            </a:pPr>
            <a:r>
              <a:rPr lang="ar-SA" sz="3500" b="1" dirty="0" smtClean="0"/>
              <a:t> والقصب هو اللؤلؤ</a:t>
            </a:r>
            <a:endParaRPr lang="ar-EG" sz="35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u="sng" dirty="0" smtClean="0">
                <a:solidFill>
                  <a:srgbClr val="FF0000"/>
                </a:solidFill>
              </a:rPr>
              <a:t>2-</a:t>
            </a:r>
            <a:r>
              <a:rPr lang="ar-SA" sz="3600" b="1" u="sng" dirty="0" smtClean="0">
                <a:solidFill>
                  <a:srgbClr val="FF0000"/>
                </a:solidFill>
              </a:rPr>
              <a:t>النمرود بن كنعان</a:t>
            </a:r>
            <a:r>
              <a:rPr lang="en-US" sz="3600" b="1" u="sng" dirty="0" smtClean="0">
                <a:solidFill>
                  <a:srgbClr val="FF0000"/>
                </a:solidFill>
              </a:rPr>
              <a:t>:</a:t>
            </a:r>
            <a:endParaRPr lang="ar-EG" sz="36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3600" b="1" dirty="0" smtClean="0"/>
              <a:t>قال</a:t>
            </a:r>
            <a:r>
              <a:rPr lang="en-US" sz="3600" b="1" dirty="0" smtClean="0"/>
              <a:t>: </a:t>
            </a:r>
            <a:r>
              <a:rPr lang="ar-SA" sz="3600" b="1" dirty="0" smtClean="0"/>
              <a:t>أنا أحي وأميت وظل مئات السنين وهو يقول للناس أنا ربكم الأعلى ويتكبر عليهم</a:t>
            </a:r>
            <a:r>
              <a:rPr lang="en-US" sz="3600" b="1" dirty="0" smtClean="0"/>
              <a:t>.</a:t>
            </a:r>
            <a:r>
              <a:rPr lang="ar-EG" sz="3600" b="1" dirty="0" smtClean="0"/>
              <a:t>.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سلط الله عليه بعوضة دخلت في أنفه والأنف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رمز العزة والشموخ ثم سلكت إلى دماغه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فسببت له وجعاً كان لايشعر بالراحة إلا إذا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ضربه من حوله بالنعال والمطارق على رأسه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857232"/>
            <a:ext cx="8229600" cy="600079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EG" sz="3600" b="1" u="sng" dirty="0" smtClean="0">
                <a:solidFill>
                  <a:srgbClr val="FF0000"/>
                </a:solidFill>
              </a:rPr>
              <a:t>3- </a:t>
            </a:r>
            <a:r>
              <a:rPr lang="ar-SA" sz="3600" b="1" u="sng" dirty="0" smtClean="0">
                <a:solidFill>
                  <a:srgbClr val="FF0000"/>
                </a:solidFill>
              </a:rPr>
              <a:t>معذبة زنيرة</a:t>
            </a:r>
            <a:r>
              <a:rPr lang="ar-EG" sz="3600" b="1" u="sng" dirty="0" smtClean="0">
                <a:solidFill>
                  <a:srgbClr val="FF0000"/>
                </a:solidFill>
              </a:rPr>
              <a:t>:</a:t>
            </a:r>
            <a:endParaRPr lang="en-US" sz="3600" b="1" u="sng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3600" b="1" dirty="0" smtClean="0"/>
              <a:t>زنيرة رضي الله عنها كانت أمة لدى واحدة من نساء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قريش فلما أسلمت كانت سيدتها تعذبها وتأمر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الجواري</a:t>
            </a:r>
            <a:r>
              <a:rPr lang="ar-EG" sz="3600" b="1" dirty="0" smtClean="0"/>
              <a:t> </a:t>
            </a:r>
            <a:r>
              <a:rPr lang="ar-SA" sz="3600" b="1" dirty="0" smtClean="0"/>
              <a:t>أن يضربنها على رأسها ففعلن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حتى ذهب بصرها</a:t>
            </a:r>
            <a:r>
              <a:rPr lang="en-US" sz="3600" b="1" dirty="0" smtClean="0"/>
              <a:t> ..</a:t>
            </a:r>
          </a:p>
          <a:p>
            <a:pPr>
              <a:buNone/>
            </a:pPr>
            <a:r>
              <a:rPr lang="ar-SA" sz="3600" b="1" dirty="0" smtClean="0"/>
              <a:t>وكانت إذا عطشت وطلبت الماء قلن لها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بسخرية الماء أمامك فابحثي عنه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فكانت تتعثر</a:t>
            </a:r>
            <a:r>
              <a:rPr lang="ar-EG" sz="3600" b="1" dirty="0" smtClean="0"/>
              <a:t>..</a:t>
            </a: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715040"/>
          </a:xfrm>
        </p:spPr>
        <p:txBody>
          <a:bodyPr>
            <a:noAutofit/>
          </a:bodyPr>
          <a:lstStyle/>
          <a:p>
            <a:r>
              <a:rPr lang="ar-SA" sz="3600" b="1" u="sng" dirty="0" smtClean="0">
                <a:solidFill>
                  <a:srgbClr val="FF0000"/>
                </a:solidFill>
              </a:rPr>
              <a:t>ولما طال عليها العذاب قالت لها سيدتها</a:t>
            </a:r>
            <a:r>
              <a:rPr lang="en-US" sz="3600" b="1" u="sng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ar-SA" sz="3600" b="1" dirty="0" smtClean="0"/>
              <a:t>إن كان ما</a:t>
            </a:r>
            <a:r>
              <a:rPr lang="ar-EG" sz="3600" b="1" dirty="0" smtClean="0"/>
              <a:t> </a:t>
            </a:r>
            <a:r>
              <a:rPr lang="ar-SA" sz="3600" b="1" dirty="0" smtClean="0"/>
              <a:t>تؤمنين به حقاً فادعيه يرد إليك بصرك فدعت ربها فرد عليها بصرها</a:t>
            </a:r>
            <a:r>
              <a:rPr lang="en-US" sz="3600" b="1" dirty="0" smtClean="0"/>
              <a:t>.</a:t>
            </a:r>
            <a:r>
              <a:rPr lang="ar-EG" sz="3600" b="1" dirty="0" smtClean="0"/>
              <a:t>.</a:t>
            </a:r>
            <a:endParaRPr lang="en-US" sz="3600" b="1" dirty="0" smtClean="0"/>
          </a:p>
          <a:p>
            <a:r>
              <a:rPr lang="ar-SA" sz="3600" b="1" dirty="0" smtClean="0"/>
              <a:t>أما سيدتها فقد لاقت شيئاً من جزائها في الدنيا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بأنها أصيبت بوجع في الرأس وكان لا يهدأ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إلا إذا ضربت على رأسها فظل الجواري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يضربنها على رأسها كي يهدأ الوجع حتى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ذهب بصرها </a:t>
            </a:r>
            <a:r>
              <a:rPr lang="ar-EG" sz="3600" b="1" dirty="0" smtClean="0"/>
              <a:t>!!!</a:t>
            </a: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357850"/>
          </a:xfrm>
        </p:spPr>
        <p:txBody>
          <a:bodyPr>
            <a:normAutofit/>
          </a:bodyPr>
          <a:lstStyle/>
          <a:p>
            <a:r>
              <a:rPr lang="ar-EG" sz="3600" b="1" u="sng" dirty="0" smtClean="0">
                <a:solidFill>
                  <a:srgbClr val="008000"/>
                </a:solidFill>
              </a:rPr>
              <a:t>و</a:t>
            </a:r>
            <a:r>
              <a:rPr lang="ar-SA" sz="3600" b="1" u="sng" dirty="0" smtClean="0">
                <a:solidFill>
                  <a:srgbClr val="008000"/>
                </a:solidFill>
              </a:rPr>
              <a:t>لقد أشفق الصحابة الكرام من سوء عاقبة الذنب وخافوا الإنتقام من الملك الحق لما نزل قوله تعالى</a:t>
            </a:r>
            <a:r>
              <a:rPr lang="ar-EG" sz="3600" b="1" u="sng" dirty="0" smtClean="0">
                <a:solidFill>
                  <a:srgbClr val="008000"/>
                </a:solidFill>
              </a:rPr>
              <a:t>:</a:t>
            </a:r>
            <a:endParaRPr lang="en-US" sz="3600" b="1" u="sng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        ((مَنْ يَعْمَلْ سُوءًا يُجْزَ بِهِ</a:t>
            </a:r>
            <a:r>
              <a:rPr lang="en-US" sz="3600" b="1" dirty="0" smtClean="0">
                <a:solidFill>
                  <a:srgbClr val="FF0000"/>
                </a:solidFill>
              </a:rPr>
              <a:t>((</a:t>
            </a:r>
          </a:p>
          <a:p>
            <a:pPr>
              <a:buNone/>
            </a:pPr>
            <a:r>
              <a:rPr lang="ar-EG" sz="3600" b="1" dirty="0" smtClean="0"/>
              <a:t>بلغت من المسلمين مبلغا شديدا فقال رسول الله</a:t>
            </a:r>
          </a:p>
          <a:p>
            <a:pPr>
              <a:buNone/>
            </a:pPr>
            <a:r>
              <a:rPr lang="ar-EG" sz="3600" b="1" dirty="0" smtClean="0"/>
              <a:t> صلى الله عليه وسلم: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“ قاربوا وسددوا ففي كل ما يصاب به المسلم كفارة حتى النكبة ينكبها أو الشوكة يشاكها“</a:t>
            </a:r>
            <a:endParaRPr lang="ar-EG" sz="3600" b="1" dirty="0">
              <a:solidFill>
                <a:srgbClr val="FF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5857892"/>
          </a:xfrm>
        </p:spPr>
        <p:txBody>
          <a:bodyPr>
            <a:normAutofit/>
          </a:bodyPr>
          <a:lstStyle/>
          <a:p>
            <a:r>
              <a:rPr lang="ar-EG" sz="3600" b="1" dirty="0" smtClean="0"/>
              <a:t>قوله صلى الله عليه وسلم : </a:t>
            </a:r>
            <a:r>
              <a:rPr lang="ar-EG" sz="3600" b="1" dirty="0" smtClean="0">
                <a:solidFill>
                  <a:srgbClr val="FF0000"/>
                </a:solidFill>
              </a:rPr>
              <a:t>( قاربوا )</a:t>
            </a:r>
            <a:r>
              <a:rPr lang="ar-EG" sz="3600" b="1" dirty="0" smtClean="0"/>
              <a:t> أي اقتصدوا فلا تغلوا ولا تقصروا ، بل توسطوا</a:t>
            </a:r>
          </a:p>
          <a:p>
            <a:r>
              <a:rPr lang="ar-EG" sz="3600" b="1" dirty="0" smtClean="0"/>
              <a:t> </a:t>
            </a:r>
            <a:r>
              <a:rPr lang="ar-EG" sz="3600" b="1" dirty="0" smtClean="0">
                <a:solidFill>
                  <a:srgbClr val="FF0000"/>
                </a:solidFill>
              </a:rPr>
              <a:t>( وسددوا )</a:t>
            </a:r>
            <a:r>
              <a:rPr lang="ar-EG" sz="3600" b="1" dirty="0" smtClean="0"/>
              <a:t> أي اقصدوا السداد وهو الصواب . </a:t>
            </a:r>
          </a:p>
          <a:p>
            <a:r>
              <a:rPr lang="ar-EG" sz="3600" b="1" dirty="0" smtClean="0"/>
              <a:t>قوله صلى الله عليه وسلم :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              ( حتى النكبة ينكبها )</a:t>
            </a:r>
          </a:p>
          <a:p>
            <a:pPr>
              <a:buNone/>
            </a:pPr>
            <a:r>
              <a:rPr lang="ar-EG" sz="3600" b="1" dirty="0" smtClean="0"/>
              <a:t> وهي مثل العثرة يعثرها برجله ، وربما جرحت </a:t>
            </a:r>
          </a:p>
          <a:p>
            <a:pPr>
              <a:buNone/>
            </a:pPr>
            <a:r>
              <a:rPr lang="ar-EG" sz="3600" b="1" dirty="0" smtClean="0"/>
              <a:t>أصبعه ، وأصل النكب الكب والقلب . </a:t>
            </a:r>
            <a:endParaRPr lang="ar-EG" sz="36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257384211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357188"/>
            <a:ext cx="10212388" cy="6500812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7242" y="1714488"/>
            <a:ext cx="8229600" cy="1428760"/>
          </a:xfrm>
        </p:spPr>
        <p:txBody>
          <a:bodyPr>
            <a:normAutofit fontScale="90000"/>
          </a:bodyPr>
          <a:lstStyle/>
          <a:p>
            <a:r>
              <a:rPr lang="ar-SA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هذه خمس وصايا أوصى بها أمين الوحي في السماء أمين الوحي في الأرض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ar-EG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3332193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وكل وصية من هذه الوصايا تحتاج إلى 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وقفة</a:t>
            </a:r>
            <a:endParaRPr lang="ar-EG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EG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تفكر</a:t>
            </a:r>
            <a:r>
              <a:rPr lang="ar-EG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وتأمل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ar-EG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142984"/>
            <a:ext cx="8229600" cy="4525963"/>
          </a:xfrm>
        </p:spPr>
        <p:txBody>
          <a:bodyPr>
            <a:normAutofit/>
          </a:bodyPr>
          <a:lstStyle/>
          <a:p>
            <a:r>
              <a:rPr lang="ar-SA" sz="3600" b="1" u="sng" dirty="0" smtClean="0">
                <a:solidFill>
                  <a:srgbClr val="C00000"/>
                </a:solidFill>
              </a:rPr>
              <a:t>الوصية ال</a:t>
            </a:r>
            <a:r>
              <a:rPr lang="ar-EG" sz="3600" b="1" u="sng" dirty="0" smtClean="0">
                <a:solidFill>
                  <a:srgbClr val="C00000"/>
                </a:solidFill>
              </a:rPr>
              <a:t>رابعة</a:t>
            </a:r>
            <a:r>
              <a:rPr lang="en-US" sz="3600" b="1" u="sng" dirty="0" smtClean="0">
                <a:solidFill>
                  <a:srgbClr val="C00000"/>
                </a:solidFill>
              </a:rPr>
              <a:t>:</a:t>
            </a:r>
            <a:endParaRPr lang="ar-EG" sz="3600" b="1" u="sng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ar-EG" sz="40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EG" sz="4800" b="1" dirty="0" smtClean="0">
                <a:solidFill>
                  <a:srgbClr val="C00000"/>
                </a:solidFill>
              </a:rPr>
              <a:t>        </a:t>
            </a:r>
            <a:r>
              <a:rPr lang="ar-SA" sz="4800" b="1" u="sng" dirty="0" smtClean="0"/>
              <a:t>واعلم أن شرف المؤمن </a:t>
            </a:r>
            <a:endParaRPr lang="ar-EG" sz="4800" b="1" u="sng" dirty="0" smtClean="0"/>
          </a:p>
          <a:p>
            <a:pPr>
              <a:buNone/>
            </a:pPr>
            <a:r>
              <a:rPr lang="ar-EG" sz="4800" b="1" dirty="0" smtClean="0"/>
              <a:t>             </a:t>
            </a:r>
            <a:r>
              <a:rPr lang="ar-SA" sz="4800" b="1" u="sng" dirty="0" smtClean="0"/>
              <a:t>قيامه بالليل</a:t>
            </a:r>
            <a:r>
              <a:rPr lang="ar-EG" sz="4800" b="1" u="sng" dirty="0" smtClean="0"/>
              <a:t>!!</a:t>
            </a:r>
          </a:p>
          <a:p>
            <a:endParaRPr lang="ar-EG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8" name="Content Placeholder 7" descr="6Rr138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1470" y="71414"/>
            <a:ext cx="9276652" cy="6572272"/>
          </a:xfr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5720" y="571480"/>
            <a:ext cx="8229600" cy="6286520"/>
          </a:xfrm>
        </p:spPr>
        <p:txBody>
          <a:bodyPr>
            <a:normAutofit/>
          </a:bodyPr>
          <a:lstStyle/>
          <a:p>
            <a:r>
              <a:rPr lang="ar-SA" sz="3600" b="1" dirty="0" smtClean="0"/>
              <a:t>يسعى كثير من الناس للحصول على الشهادات ال</a:t>
            </a:r>
            <a:r>
              <a:rPr lang="ar-EG" sz="3600" b="1" dirty="0" smtClean="0"/>
              <a:t>شرفية فالدنيا..</a:t>
            </a:r>
            <a:r>
              <a:rPr lang="ar-SA" sz="3600" b="1" dirty="0" smtClean="0"/>
              <a:t> هل فكر أحدنا في الحصول على مرتبة الشرف في الآخرة</a:t>
            </a:r>
            <a:r>
              <a:rPr lang="ar-EG" sz="3600" b="1" dirty="0" smtClean="0"/>
              <a:t>!!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</a:t>
            </a:r>
            <a:r>
              <a:rPr lang="en-US" sz="3600" b="1" dirty="0" smtClean="0">
                <a:solidFill>
                  <a:srgbClr val="FF0000"/>
                </a:solidFill>
              </a:rPr>
              <a:t>“</a:t>
            </a:r>
            <a:r>
              <a:rPr lang="ar-SA" sz="3600" b="1" dirty="0" smtClean="0">
                <a:solidFill>
                  <a:srgbClr val="FF0000"/>
                </a:solidFill>
              </a:rPr>
              <a:t>يامحمد</a:t>
            </a:r>
            <a:r>
              <a:rPr lang="en-US" sz="3600" b="1" dirty="0" smtClean="0">
                <a:solidFill>
                  <a:srgbClr val="FF0000"/>
                </a:solidFill>
              </a:rPr>
              <a:t>.. </a:t>
            </a:r>
            <a:r>
              <a:rPr lang="ar-SA" sz="3600" b="1" dirty="0" smtClean="0">
                <a:solidFill>
                  <a:srgbClr val="FF0000"/>
                </a:solidFill>
              </a:rPr>
              <a:t>اعلم أن شرف المؤمن قيامه بالليل</a:t>
            </a:r>
            <a:r>
              <a:rPr lang="en-US" sz="3600" b="1" dirty="0" smtClean="0">
                <a:solidFill>
                  <a:srgbClr val="FF0000"/>
                </a:solidFill>
              </a:rPr>
              <a:t>”.</a:t>
            </a:r>
            <a:endParaRPr lang="ar-EG" sz="3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SA" sz="3600" b="1" dirty="0" smtClean="0"/>
              <a:t>لاينال</a:t>
            </a:r>
            <a:r>
              <a:rPr lang="ar-EG" sz="3600" b="1" dirty="0" smtClean="0"/>
              <a:t> العبد</a:t>
            </a:r>
            <a:r>
              <a:rPr lang="ar-SA" sz="3600" b="1" dirty="0" smtClean="0"/>
              <a:t> الشرف إلا برضى سيده عنه </a:t>
            </a:r>
            <a:r>
              <a:rPr lang="ar-EG" sz="3600" b="1" dirty="0" smtClean="0"/>
              <a:t>..</a:t>
            </a:r>
          </a:p>
          <a:p>
            <a:pPr>
              <a:buNone/>
            </a:pPr>
            <a:r>
              <a:rPr lang="ar-SA" sz="3600" b="1" dirty="0" smtClean="0"/>
              <a:t>لذلك كان الوقوف بين يدي الله تعالى</a:t>
            </a:r>
            <a:r>
              <a:rPr lang="en-US" sz="3600" b="1" dirty="0" smtClean="0"/>
              <a:t> </a:t>
            </a:r>
            <a:r>
              <a:rPr lang="ar-SA" sz="3600" b="1" dirty="0" smtClean="0"/>
              <a:t>في الليل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ومناجاته والتضرع إليه هو شرف المؤمن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وعزه</a:t>
            </a:r>
            <a:r>
              <a:rPr lang="en-US" sz="3600" b="1" dirty="0" smtClean="0"/>
              <a:t> ..</a:t>
            </a:r>
            <a:r>
              <a:rPr lang="ar-EG" sz="3600" b="1" dirty="0" smtClean="0"/>
              <a:t>فما أجملها من لحظات..عند الخلوة</a:t>
            </a:r>
          </a:p>
          <a:p>
            <a:pPr>
              <a:buNone/>
            </a:pPr>
            <a:r>
              <a:rPr lang="ar-EG" sz="3600" b="1" dirty="0" smtClean="0"/>
              <a:t>مع رب السماوات..</a:t>
            </a:r>
            <a:endParaRPr lang="en-US" sz="3600" b="1" dirty="0" smtClean="0"/>
          </a:p>
          <a:p>
            <a:pPr>
              <a:buNone/>
            </a:pPr>
            <a:endParaRPr lang="en-US" sz="3600" b="1" dirty="0" smtClean="0">
              <a:solidFill>
                <a:srgbClr val="FF0000"/>
              </a:solidFill>
            </a:endParaRPr>
          </a:p>
          <a:p>
            <a:endParaRPr lang="ar-EG" sz="3600" b="1" dirty="0"/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500726"/>
          </a:xfrm>
        </p:spPr>
        <p:txBody>
          <a:bodyPr>
            <a:normAutofit/>
          </a:bodyPr>
          <a:lstStyle/>
          <a:p>
            <a:r>
              <a:rPr lang="ar-SA" sz="3600" b="1" dirty="0" smtClean="0">
                <a:solidFill>
                  <a:srgbClr val="008000"/>
                </a:solidFill>
              </a:rPr>
              <a:t>في خشوع وخضوع متذللة بين يديه سبحانه </a:t>
            </a:r>
            <a:r>
              <a:rPr lang="ar-EG" sz="3600" b="1" dirty="0" smtClean="0">
                <a:solidFill>
                  <a:srgbClr val="008000"/>
                </a:solidFill>
              </a:rPr>
              <a:t>ل</a:t>
            </a:r>
            <a:r>
              <a:rPr lang="ar-SA" sz="3600" b="1" dirty="0" smtClean="0">
                <a:solidFill>
                  <a:srgbClr val="008000"/>
                </a:solidFill>
              </a:rPr>
              <a:t>تناجيه</a:t>
            </a:r>
            <a:r>
              <a:rPr lang="en-US" sz="3600" b="1" dirty="0" smtClean="0">
                <a:solidFill>
                  <a:srgbClr val="008000"/>
                </a:solidFill>
              </a:rPr>
              <a:t>..</a:t>
            </a:r>
            <a:r>
              <a:rPr lang="ar-EG" sz="3600" b="1" dirty="0" smtClean="0">
                <a:solidFill>
                  <a:srgbClr val="008000"/>
                </a:solidFill>
              </a:rPr>
              <a:t> لتدعوه.. لتبثي حزنك وجراح قلبك إليه سبحانه..فهو طبيبها..ومالك الملك..الخير ملأى بيمينه..وكلتا يداه يمين سبحانه..</a:t>
            </a:r>
            <a:endParaRPr lang="en-US" sz="3600" b="1" dirty="0" smtClean="0">
              <a:solidFill>
                <a:srgbClr val="008000"/>
              </a:solidFill>
            </a:endParaRPr>
          </a:p>
          <a:p>
            <a:r>
              <a:rPr lang="ar-SA" sz="3600" b="1" dirty="0" smtClean="0">
                <a:solidFill>
                  <a:srgbClr val="C00000"/>
                </a:solidFill>
              </a:rPr>
              <a:t>في هذا الوقت يكون للقيام حلاوته ولمناجا</a:t>
            </a:r>
            <a:r>
              <a:rPr lang="ar-EG" sz="3600" b="1" dirty="0" smtClean="0">
                <a:solidFill>
                  <a:srgbClr val="C00000"/>
                </a:solidFill>
              </a:rPr>
              <a:t>ته</a:t>
            </a:r>
            <a:r>
              <a:rPr lang="ar-SA" sz="3600" b="1" dirty="0" smtClean="0">
                <a:solidFill>
                  <a:srgbClr val="C00000"/>
                </a:solidFill>
              </a:rPr>
              <a:t> </a:t>
            </a:r>
            <a:endParaRPr lang="ar-EG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تبارك وتعالى وترتيل آياته طراوته</a:t>
            </a:r>
            <a:r>
              <a:rPr lang="en-US" sz="3600" b="1" dirty="0" smtClean="0">
                <a:solidFill>
                  <a:srgbClr val="C00000"/>
                </a:solidFill>
              </a:rPr>
              <a:t>.. </a:t>
            </a:r>
            <a:r>
              <a:rPr lang="ar-SA" sz="3600" b="1" dirty="0" smtClean="0">
                <a:solidFill>
                  <a:srgbClr val="C00000"/>
                </a:solidFill>
              </a:rPr>
              <a:t>وللخلوة به </a:t>
            </a:r>
            <a:endParaRPr lang="ar-EG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جل وعلا في ظلمة الليل نوراً يجده المصلي في</a:t>
            </a:r>
            <a:endParaRPr lang="ar-EG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rgbClr val="C00000"/>
                </a:solidFill>
              </a:rPr>
              <a:t> قلبه ووجهه</a:t>
            </a:r>
            <a:r>
              <a:rPr lang="ar-EG" sz="3600" b="1" dirty="0" smtClean="0">
                <a:solidFill>
                  <a:srgbClr val="C00000"/>
                </a:solidFill>
              </a:rPr>
              <a:t>..</a:t>
            </a:r>
            <a:endParaRPr lang="ar-EG" sz="3600" b="1" dirty="0">
              <a:solidFill>
                <a:srgbClr val="C0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2" y="571480"/>
            <a:ext cx="8401080" cy="6143644"/>
          </a:xfrm>
        </p:spPr>
        <p:txBody>
          <a:bodyPr>
            <a:noAutofit/>
          </a:bodyPr>
          <a:lstStyle/>
          <a:p>
            <a:r>
              <a:rPr lang="ar-SA" sz="3400" b="1" u="sng" dirty="0" smtClean="0">
                <a:solidFill>
                  <a:srgbClr val="C00000"/>
                </a:solidFill>
              </a:rPr>
              <a:t>وصدق الحسن البصري لما سئل</a:t>
            </a:r>
            <a:r>
              <a:rPr lang="en-US" sz="3400" b="1" u="sng" dirty="0" smtClean="0">
                <a:solidFill>
                  <a:srgbClr val="C00000"/>
                </a:solidFill>
              </a:rPr>
              <a:t> : </a:t>
            </a:r>
            <a:endParaRPr lang="ar-EG" sz="34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EG" sz="3400" b="1" dirty="0" smtClean="0"/>
              <a:t>         </a:t>
            </a:r>
            <a:r>
              <a:rPr lang="ar-SA" sz="3400" b="1" dirty="0" smtClean="0">
                <a:solidFill>
                  <a:srgbClr val="008000"/>
                </a:solidFill>
              </a:rPr>
              <a:t>لم كان المجتهدون أحسن الناس وجوهاً؟</a:t>
            </a:r>
            <a:endParaRPr lang="en-US" sz="3400" b="1" dirty="0" smtClean="0">
              <a:solidFill>
                <a:srgbClr val="008000"/>
              </a:solidFill>
            </a:endParaRPr>
          </a:p>
          <a:p>
            <a:r>
              <a:rPr lang="ar-SA" sz="3400" b="1" u="sng" dirty="0" smtClean="0"/>
              <a:t>قال</a:t>
            </a:r>
            <a:r>
              <a:rPr lang="en-US" sz="3400" b="1" u="sng" dirty="0" smtClean="0"/>
              <a:t>:</a:t>
            </a:r>
          </a:p>
          <a:p>
            <a:pPr>
              <a:buNone/>
            </a:pPr>
            <a:r>
              <a:rPr lang="ar-EG" sz="3400" b="1" dirty="0" smtClean="0">
                <a:solidFill>
                  <a:srgbClr val="C00000"/>
                </a:solidFill>
              </a:rPr>
              <a:t>    </a:t>
            </a:r>
            <a:r>
              <a:rPr lang="ar-SA" sz="3400" b="1" u="sng" dirty="0" smtClean="0">
                <a:solidFill>
                  <a:srgbClr val="C00000"/>
                </a:solidFill>
              </a:rPr>
              <a:t>لأنهم خلوا بالرحمن فألبسهم نوراً من نوره</a:t>
            </a:r>
            <a:r>
              <a:rPr lang="en-US" sz="3400" b="1" u="sng" dirty="0" smtClean="0">
                <a:solidFill>
                  <a:srgbClr val="C00000"/>
                </a:solidFill>
              </a:rPr>
              <a:t>.</a:t>
            </a:r>
          </a:p>
          <a:p>
            <a:r>
              <a:rPr lang="ar-SA" sz="3400" b="1" dirty="0" smtClean="0"/>
              <a:t>وتزداد النعم وتعظم المنن في الثلث الأخير من</a:t>
            </a:r>
            <a:endParaRPr lang="ar-EG" sz="3400" b="1" dirty="0" smtClean="0"/>
          </a:p>
          <a:p>
            <a:pPr>
              <a:buNone/>
            </a:pPr>
            <a:r>
              <a:rPr lang="ar-SA" sz="3400" b="1" dirty="0" smtClean="0"/>
              <a:t> الليل حين ينزل الله جل جلاله إلى السماء</a:t>
            </a:r>
            <a:endParaRPr lang="ar-EG" sz="3400" b="1" dirty="0" smtClean="0"/>
          </a:p>
          <a:p>
            <a:pPr>
              <a:buNone/>
            </a:pPr>
            <a:r>
              <a:rPr lang="ar-SA" sz="3400" b="1" dirty="0" smtClean="0"/>
              <a:t> الدنيا نزولاً يلي</a:t>
            </a:r>
            <a:r>
              <a:rPr lang="ar-EG" sz="3400" b="1" dirty="0" smtClean="0"/>
              <a:t>ق</a:t>
            </a:r>
            <a:r>
              <a:rPr lang="ar-SA" sz="3400" b="1" dirty="0" smtClean="0"/>
              <a:t> ب</a:t>
            </a:r>
            <a:r>
              <a:rPr lang="ar-EG" sz="3400" b="1" dirty="0" smtClean="0"/>
              <a:t>ع</a:t>
            </a:r>
            <a:r>
              <a:rPr lang="ar-SA" sz="3400" b="1" dirty="0" smtClean="0"/>
              <a:t>ظمته وجلاله فيقول</a:t>
            </a:r>
            <a:r>
              <a:rPr lang="en-US" sz="3400" b="1" dirty="0" smtClean="0"/>
              <a:t>:</a:t>
            </a:r>
          </a:p>
          <a:p>
            <a:pPr>
              <a:buNone/>
            </a:pPr>
            <a:r>
              <a:rPr lang="en-US" sz="3400" b="1" dirty="0" smtClean="0"/>
              <a:t>)</a:t>
            </a:r>
            <a:r>
              <a:rPr lang="ar-SA" sz="3400" b="1" dirty="0" smtClean="0"/>
              <a:t>من يدعوني فأستجب له</a:t>
            </a:r>
            <a:r>
              <a:rPr lang="en-US" sz="3400" b="1" dirty="0" smtClean="0"/>
              <a:t> ..</a:t>
            </a:r>
            <a:r>
              <a:rPr lang="ar-SA" sz="3400" b="1" dirty="0" smtClean="0"/>
              <a:t>من يسألني</a:t>
            </a:r>
            <a:endParaRPr lang="ar-EG" sz="3400" b="1" dirty="0" smtClean="0"/>
          </a:p>
          <a:p>
            <a:pPr>
              <a:buNone/>
            </a:pPr>
            <a:r>
              <a:rPr lang="ar-SA" sz="3400" b="1" dirty="0" smtClean="0"/>
              <a:t> فأعطيه</a:t>
            </a:r>
            <a:r>
              <a:rPr lang="en-US" sz="3400" b="1" dirty="0" smtClean="0"/>
              <a:t> .. </a:t>
            </a:r>
            <a:r>
              <a:rPr lang="ar-SA" sz="3400" b="1" dirty="0" smtClean="0"/>
              <a:t>من يستغفرني</a:t>
            </a:r>
            <a:endParaRPr lang="ar-EG" sz="3400" b="1" dirty="0" smtClean="0"/>
          </a:p>
          <a:p>
            <a:pPr>
              <a:buNone/>
            </a:pPr>
            <a:r>
              <a:rPr lang="ar-SA" sz="3400" b="1" dirty="0" smtClean="0"/>
              <a:t> فأغفر له</a:t>
            </a:r>
            <a:r>
              <a:rPr lang="en-US" sz="3400" b="1" dirty="0" smtClean="0"/>
              <a:t>(</a:t>
            </a:r>
          </a:p>
          <a:p>
            <a:endParaRPr lang="ar-EG" sz="34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143008"/>
            <a:ext cx="8229600" cy="6072206"/>
          </a:xfrm>
        </p:spPr>
        <p:txBody>
          <a:bodyPr>
            <a:normAutofit/>
          </a:bodyPr>
          <a:lstStyle/>
          <a:p>
            <a:r>
              <a:rPr lang="ar-EG" sz="3600" b="1" u="sng" dirty="0" smtClean="0">
                <a:solidFill>
                  <a:srgbClr val="C00000"/>
                </a:solidFill>
              </a:rPr>
              <a:t>قال إبن المبارك رحمه الله:</a:t>
            </a:r>
          </a:p>
          <a:p>
            <a:pPr>
              <a:buNone/>
            </a:pPr>
            <a:r>
              <a:rPr lang="ar-EG" sz="3600" b="1" dirty="0" smtClean="0"/>
              <a:t>   إذا ما الليل أظلم كابدوه </a:t>
            </a:r>
          </a:p>
          <a:p>
            <a:pPr>
              <a:buNone/>
            </a:pPr>
            <a:r>
              <a:rPr lang="ar-EG" sz="3600" b="1" dirty="0" smtClean="0"/>
              <a:t>                             فيسفر عنهم وهم ركوع</a:t>
            </a:r>
            <a:br>
              <a:rPr lang="ar-EG" sz="3600" b="1" dirty="0" smtClean="0"/>
            </a:br>
            <a:r>
              <a:rPr lang="ar-EG" sz="3600" b="1" dirty="0" smtClean="0"/>
              <a:t/>
            </a:r>
            <a:br>
              <a:rPr lang="ar-EG" sz="3600" b="1" dirty="0" smtClean="0"/>
            </a:br>
            <a:r>
              <a:rPr lang="ar-EG" sz="3600" b="1" dirty="0" smtClean="0"/>
              <a:t>أطار الخوف نومهم فقاموا</a:t>
            </a:r>
          </a:p>
          <a:p>
            <a:pPr>
              <a:buNone/>
            </a:pPr>
            <a:r>
              <a:rPr lang="ar-EG" sz="3600" b="1" dirty="0" smtClean="0"/>
              <a:t>                       وأهل الأمن في الدنيا هجوع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85794"/>
            <a:ext cx="8229600" cy="6000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u="sng" dirty="0" smtClean="0">
                <a:solidFill>
                  <a:srgbClr val="C00000"/>
                </a:solidFill>
              </a:rPr>
              <a:t>- ولقد أثنى الله عليهم فقال سبحانه:</a:t>
            </a:r>
          </a:p>
          <a:p>
            <a:pPr>
              <a:buNone/>
            </a:pPr>
            <a:r>
              <a:rPr lang="ar-EG" sz="3500" b="1" dirty="0" smtClean="0"/>
              <a:t>(تَتَجَافَى جُنُوبُهُمْ عَنِ الْمَضَاجِعِ يَدْعُونَ رَبَّهُمْ خَوْفاً </a:t>
            </a:r>
          </a:p>
          <a:p>
            <a:pPr>
              <a:buNone/>
            </a:pPr>
            <a:r>
              <a:rPr lang="ar-EG" sz="3500" b="1" dirty="0" smtClean="0"/>
              <a:t>وَطَمَعاً وَمِمَّا رَزَقْنَاهُمْ يُنفِقُونَ</a:t>
            </a:r>
            <a:r>
              <a:rPr lang="ar-EG" sz="3500" dirty="0" smtClean="0"/>
              <a:t> </a:t>
            </a:r>
            <a:r>
              <a:rPr lang="ar-EG" sz="3500" b="1" dirty="0" smtClean="0"/>
              <a:t>)</a:t>
            </a:r>
          </a:p>
          <a:p>
            <a:pPr>
              <a:buNone/>
            </a:pPr>
            <a:r>
              <a:rPr lang="ar-EG" sz="3600" b="1" u="sng" dirty="0" smtClean="0">
                <a:solidFill>
                  <a:srgbClr val="C00000"/>
                </a:solidFill>
              </a:rPr>
              <a:t>- </a:t>
            </a:r>
            <a:r>
              <a:rPr lang="ar-SA" sz="3600" b="1" u="sng" dirty="0" smtClean="0">
                <a:solidFill>
                  <a:srgbClr val="C00000"/>
                </a:solidFill>
              </a:rPr>
              <a:t>يقول ابن القيم رحمه الله</a:t>
            </a:r>
            <a:r>
              <a:rPr lang="en-US" sz="3600" b="1" u="sng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r>
              <a:rPr lang="ar-EG" sz="3500" b="1" dirty="0" smtClean="0"/>
              <a:t>” كيف قابل ما أخفوه من قيام الليل بالجزاء </a:t>
            </a:r>
          </a:p>
          <a:p>
            <a:pPr>
              <a:buNone/>
            </a:pPr>
            <a:r>
              <a:rPr lang="ar-EG" sz="3500" b="1" dirty="0" smtClean="0"/>
              <a:t>الذي أخفاه لهم مما لاتعلمه نفس .وكيف قابل</a:t>
            </a:r>
          </a:p>
          <a:p>
            <a:pPr>
              <a:buNone/>
            </a:pPr>
            <a:r>
              <a:rPr lang="ar-EG" sz="3500" b="1" dirty="0" smtClean="0"/>
              <a:t> قلقهم وخوفهم واضطرابهم على مضاجعهم</a:t>
            </a:r>
          </a:p>
          <a:p>
            <a:pPr>
              <a:buNone/>
            </a:pPr>
            <a:r>
              <a:rPr lang="ar-EG" sz="3500" b="1" dirty="0" smtClean="0"/>
              <a:t> حين يقومون إلى صلاة الليل</a:t>
            </a:r>
          </a:p>
          <a:p>
            <a:pPr>
              <a:buNone/>
            </a:pPr>
            <a:r>
              <a:rPr lang="ar-EG" sz="3500" b="1" dirty="0" smtClean="0"/>
              <a:t> بقرة الأعين في الجنة ”</a:t>
            </a:r>
            <a:endParaRPr lang="ar-EG" sz="35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1000108"/>
            <a:ext cx="8229600" cy="5643602"/>
          </a:xfrm>
        </p:spPr>
        <p:txBody>
          <a:bodyPr>
            <a:normAutofit/>
          </a:bodyPr>
          <a:lstStyle/>
          <a:p>
            <a:r>
              <a:rPr lang="ar-EG" sz="3600" b="1" u="sng" dirty="0" smtClean="0"/>
              <a:t>ففي الحديث القدسي عَنْ أبي هريره، عَنِ النَّبِيّ</a:t>
            </a:r>
          </a:p>
          <a:p>
            <a:pPr>
              <a:buNone/>
            </a:pPr>
            <a:r>
              <a:rPr lang="ar-EG" sz="3600" b="1" dirty="0" smtClean="0"/>
              <a:t>  </a:t>
            </a:r>
            <a:r>
              <a:rPr lang="ar-EG" sz="3600" b="1" u="sng" dirty="0" smtClean="0"/>
              <a:t>ِ صَلَّى اللَّهُ عَلَيْهِ وَسَلَّمَ : قَالَ اللَّهُ :</a:t>
            </a:r>
          </a:p>
          <a:p>
            <a:pPr>
              <a:buNone/>
            </a:pPr>
            <a:r>
              <a:rPr lang="ar-EG" sz="3600" b="1" dirty="0" smtClean="0"/>
              <a:t> "</a:t>
            </a:r>
            <a:r>
              <a:rPr lang="ar-EG" sz="3600" b="1" dirty="0" smtClean="0">
                <a:solidFill>
                  <a:srgbClr val="008000"/>
                </a:solidFill>
              </a:rPr>
              <a:t> أَعْدَدْتُ لِعِبَادِيَ الصَّالِحِينَ ، مَا لا عَيْنٌ رَأَتْ ،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وَلا أُذُنٌ سَمِعَتْ ، وَلا خَطَرَ عَلَى قَلْبِ بَشَرٍ " </a:t>
            </a:r>
            <a:endParaRPr lang="ar-EG" sz="3600" b="1" u="sng" dirty="0" smtClean="0">
              <a:solidFill>
                <a:srgbClr val="008000"/>
              </a:solidFill>
            </a:endParaRPr>
          </a:p>
          <a:p>
            <a:r>
              <a:rPr lang="ar-EG" sz="3600" b="1" u="sng" dirty="0" smtClean="0"/>
              <a:t>قال تعالى 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( فلا تعلمُ نفسٌ ما أُخفِيَ لهم</a:t>
            </a:r>
            <a:r>
              <a:rPr lang="ar-EG" sz="3600" dirty="0" smtClean="0">
                <a:solidFill>
                  <a:srgbClr val="C00000"/>
                </a:solidFill>
              </a:rPr>
              <a:t> من </a:t>
            </a:r>
            <a:r>
              <a:rPr lang="ar-EG" sz="3600" b="1" dirty="0" smtClean="0">
                <a:solidFill>
                  <a:srgbClr val="C00000"/>
                </a:solidFill>
              </a:rPr>
              <a:t>قَرَّةِ أعيُنٍ جزاءاً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بما كانوا يعملون )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89119"/>
            <a:ext cx="8229600" cy="4525963"/>
          </a:xfrm>
        </p:spPr>
        <p:txBody>
          <a:bodyPr>
            <a:normAutofit/>
          </a:bodyPr>
          <a:lstStyle/>
          <a:p>
            <a:r>
              <a:rPr lang="ar-SA" sz="3600" b="1" u="sng" dirty="0" smtClean="0"/>
              <a:t>كثير من الناس يرى أن الشرف في الحسب والنسب والنبي صلى الله عليه وسلم يقول</a:t>
            </a:r>
            <a:r>
              <a:rPr lang="en-US" sz="3600" b="1" u="sng" dirty="0" smtClean="0"/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    </a:t>
            </a:r>
            <a:r>
              <a:rPr lang="en-US" sz="3600" b="1" dirty="0" smtClean="0">
                <a:solidFill>
                  <a:srgbClr val="C00000"/>
                </a:solidFill>
              </a:rPr>
              <a:t>)</a:t>
            </a:r>
            <a:r>
              <a:rPr lang="ar-EG" sz="3600" b="1" dirty="0" smtClean="0">
                <a:solidFill>
                  <a:srgbClr val="C00000"/>
                </a:solidFill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</a:rPr>
              <a:t>من بطأ به عمله لم يسرع به نسبه</a:t>
            </a:r>
            <a:r>
              <a:rPr lang="en-US" sz="3600" b="1" dirty="0" smtClean="0">
                <a:solidFill>
                  <a:srgbClr val="C00000"/>
                </a:solidFill>
              </a:rPr>
              <a:t>  </a:t>
            </a:r>
            <a:r>
              <a:rPr lang="ar-EG" sz="3600" b="1" dirty="0" smtClean="0">
                <a:solidFill>
                  <a:srgbClr val="C00000"/>
                </a:solidFill>
              </a:rPr>
              <a:t>)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r>
              <a:rPr lang="ar-SA" sz="3600" b="1" u="sng" dirty="0" smtClean="0"/>
              <a:t>والله سبحانه يقول</a:t>
            </a:r>
            <a:r>
              <a:rPr lang="en-US" sz="3600" b="1" u="sng" dirty="0" smtClean="0"/>
              <a:t>: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   ( فَلَا أَنْسَابَ بَيْنَهُمْ يَوْمَئِذٍ وَلَا يَتَسَاءَلُونَ )</a:t>
            </a:r>
            <a:endParaRPr lang="ar-EG" sz="3600" b="1" dirty="0">
              <a:solidFill>
                <a:srgbClr val="C0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28" y="642918"/>
            <a:ext cx="8229600" cy="6143644"/>
          </a:xfrm>
        </p:spPr>
        <p:txBody>
          <a:bodyPr>
            <a:normAutofit lnSpcReduction="10000"/>
          </a:bodyPr>
          <a:lstStyle/>
          <a:p>
            <a:r>
              <a:rPr lang="ar-SA" sz="3600" b="1" u="sng" dirty="0" smtClean="0"/>
              <a:t>ولذلك حث صلى الله عليه وسلم على القيام ورغب فيه</a:t>
            </a:r>
            <a:r>
              <a:rPr lang="ar-EG" sz="3600" b="1" u="sng" dirty="0" smtClean="0"/>
              <a:t> فقال عليه الصلاة والسلام: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{عليكم بقيام الليل فإنه دأب الصالحين قبلكم، وقربة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إلى الله تعالى، ومكفرة للسيئات، ومنهاة عن الإثم،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ومطردة للداء عن الجسد }</a:t>
            </a:r>
          </a:p>
          <a:p>
            <a:pPr>
              <a:buNone/>
            </a:pPr>
            <a:r>
              <a:rPr lang="ar-EG" sz="3600" b="1" dirty="0" smtClean="0"/>
              <a:t>وقال: </a:t>
            </a:r>
            <a:r>
              <a:rPr lang="ar-EG" sz="3600" b="1" dirty="0" smtClean="0">
                <a:solidFill>
                  <a:srgbClr val="008000"/>
                </a:solidFill>
              </a:rPr>
              <a:t>{ في الجنة غرفة يرى ظاهرها من باطنها، وباطنها من ظاهرها } </a:t>
            </a:r>
            <a:r>
              <a:rPr lang="ar-EG" sz="3600" b="1" dirty="0" smtClean="0"/>
              <a:t>فقيل: لمن</a:t>
            </a:r>
          </a:p>
          <a:p>
            <a:pPr>
              <a:buNone/>
            </a:pPr>
            <a:r>
              <a:rPr lang="ar-EG" sz="3600" b="1" dirty="0" smtClean="0"/>
              <a:t> يا رسول الله؟ قال: </a:t>
            </a:r>
            <a:r>
              <a:rPr lang="ar-EG" sz="3600" b="1" dirty="0" smtClean="0">
                <a:solidFill>
                  <a:srgbClr val="008000"/>
                </a:solidFill>
              </a:rPr>
              <a:t>{ لمن أطاب الكلام،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وأطعم الطعام، وبات قائماً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والناس نيام } </a:t>
            </a:r>
            <a:endParaRPr lang="ar-EG" sz="3600" dirty="0">
              <a:solidFill>
                <a:srgbClr val="008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6068" y="1000116"/>
            <a:ext cx="8229600" cy="1143000"/>
          </a:xfrm>
        </p:spPr>
        <p:txBody>
          <a:bodyPr>
            <a:normAutofit/>
          </a:bodyPr>
          <a:lstStyle/>
          <a:p>
            <a:r>
              <a:rPr lang="ar-SA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الوصية الأولى</a:t>
            </a:r>
            <a:r>
              <a:rPr lang="en-US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ar-EG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74871"/>
            <a:ext cx="8229600" cy="4525963"/>
          </a:xfrm>
        </p:spPr>
        <p:txBody>
          <a:bodyPr/>
          <a:lstStyle/>
          <a:p>
            <a:pPr algn="ctr"/>
            <a:r>
              <a:rPr lang="ar-SA" sz="4000" b="1" u="sng" dirty="0"/>
              <a:t>يا محمد عش ماشئت فإنك </a:t>
            </a:r>
            <a:r>
              <a:rPr lang="ar-SA" sz="4000" b="1" u="sng" dirty="0" smtClean="0"/>
              <a:t>ميت</a:t>
            </a:r>
            <a:r>
              <a:rPr lang="en-US" sz="4000" b="1" u="sng" dirty="0" smtClean="0"/>
              <a:t>!!</a:t>
            </a:r>
            <a:endParaRPr lang="en-US" sz="4000" b="1" u="sng" dirty="0"/>
          </a:p>
          <a:p>
            <a:pPr>
              <a:buNone/>
            </a:pPr>
            <a:r>
              <a:rPr lang="ar-EG" sz="3600" b="1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* 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مامعنى </a:t>
            </a:r>
            <a:r>
              <a:rPr lang="ar-SA" sz="3600" b="1" dirty="0">
                <a:solidFill>
                  <a:schemeClr val="bg2">
                    <a:lumMod val="25000"/>
                  </a:schemeClr>
                </a:solidFill>
              </a:rPr>
              <a:t>هذا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؟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؟</a:t>
            </a:r>
          </a:p>
          <a:p>
            <a:pPr>
              <a:buNone/>
            </a:pPr>
            <a:r>
              <a:rPr lang="ar-EG" sz="4000" b="1" dirty="0">
                <a:solidFill>
                  <a:srgbClr val="FF0000"/>
                </a:solidFill>
              </a:rPr>
              <a:t> </a:t>
            </a:r>
            <a:r>
              <a:rPr lang="ar-EG" sz="4000" b="1" dirty="0" smtClean="0">
                <a:solidFill>
                  <a:srgbClr val="FF0000"/>
                </a:solidFill>
              </a:rPr>
              <a:t>      </a:t>
            </a:r>
            <a:r>
              <a:rPr lang="ar-SA" sz="4000" b="1" dirty="0" smtClean="0">
                <a:solidFill>
                  <a:srgbClr val="FF0000"/>
                </a:solidFill>
              </a:rPr>
              <a:t>الكل </a:t>
            </a:r>
            <a:r>
              <a:rPr lang="ar-SA" sz="4000" b="1" dirty="0">
                <a:solidFill>
                  <a:srgbClr val="FF0000"/>
                </a:solidFill>
              </a:rPr>
              <a:t>سيموت إلا ذو العزة والجبروت </a:t>
            </a:r>
            <a:endParaRPr lang="ar-EG" sz="40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ar-EG" sz="4000" b="1" dirty="0" smtClean="0">
                <a:solidFill>
                  <a:srgbClr val="FF0000"/>
                </a:solidFill>
              </a:rPr>
              <a:t>               </a:t>
            </a:r>
            <a:r>
              <a:rPr lang="ar-EG" sz="3600" b="1" u="sng" dirty="0"/>
              <a:t>"كُلُّ مَنْ عَلَيْهَا </a:t>
            </a:r>
            <a:r>
              <a:rPr lang="ar-EG" sz="3600" b="1" u="sng" dirty="0" smtClean="0"/>
              <a:t>فـــانٍ</a:t>
            </a:r>
          </a:p>
          <a:p>
            <a:pPr>
              <a:buNone/>
            </a:pPr>
            <a:r>
              <a:rPr lang="ar-EG" sz="3600" b="1" dirty="0" smtClean="0"/>
              <a:t>       </a:t>
            </a:r>
            <a:r>
              <a:rPr lang="ar-EG" sz="3600" b="1" u="sng" dirty="0" smtClean="0"/>
              <a:t>وَيَبْقَى </a:t>
            </a:r>
            <a:r>
              <a:rPr lang="ar-EG" sz="3600" b="1" u="sng" dirty="0"/>
              <a:t>وَجْهُ رَبِّكَ ذُو الْجَلالِ وَالإكْرَامِ"</a:t>
            </a:r>
            <a:endParaRPr lang="en-US" sz="3600" b="1" u="sng" dirty="0">
              <a:solidFill>
                <a:srgbClr val="FF0000"/>
              </a:solidFill>
            </a:endParaRPr>
          </a:p>
          <a:p>
            <a:pPr>
              <a:buNone/>
            </a:pPr>
            <a:endParaRPr lang="ar-EG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endParaRPr lang="en-US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57850"/>
          </a:xfrm>
        </p:spPr>
        <p:txBody>
          <a:bodyPr>
            <a:normAutofit/>
          </a:bodyPr>
          <a:lstStyle/>
          <a:p>
            <a:r>
              <a:rPr lang="ar-EG" sz="3600" b="1" dirty="0" smtClean="0"/>
              <a:t>وقال أيضاَ : </a:t>
            </a:r>
            <a:r>
              <a:rPr lang="ar-EG" sz="3600" b="1" dirty="0" smtClean="0">
                <a:solidFill>
                  <a:srgbClr val="008000"/>
                </a:solidFill>
              </a:rPr>
              <a:t>{ من قام بعشر آيات لم يُكتب من الغافلين، ومن قام بمائة آية كتب من القانتين، ومن قام بألف آية كتب من المقنطرين }</a:t>
            </a:r>
          </a:p>
          <a:p>
            <a:pPr>
              <a:buNone/>
            </a:pPr>
            <a:r>
              <a:rPr lang="ar-EG" sz="3600" b="1" dirty="0" smtClean="0"/>
              <a:t> </a:t>
            </a:r>
            <a:r>
              <a:rPr lang="ar-EG" sz="3600" b="1" u="sng" dirty="0" smtClean="0">
                <a:solidFill>
                  <a:srgbClr val="C00000"/>
                </a:solidFill>
              </a:rPr>
              <a:t>والمقنطرون:</a:t>
            </a:r>
            <a:r>
              <a:rPr lang="ar-EG" sz="3600" b="1" dirty="0" smtClean="0"/>
              <a:t> هم الذين لهم قنطار من الأجر.</a:t>
            </a:r>
          </a:p>
          <a:p>
            <a:r>
              <a:rPr lang="ar-EG" sz="3600" b="1" u="sng" dirty="0" smtClean="0"/>
              <a:t> قال سعيد بن المسيب رحمه الله 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” إن الرجل ليصلي بالليل ، فيجعل الله في وجه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نورا يحبه عليه كل مسلم ، فيراه من لم يره قط</a:t>
            </a:r>
          </a:p>
          <a:p>
            <a:pPr>
              <a:buNone/>
            </a:pPr>
            <a:r>
              <a:rPr lang="ar-EG" sz="3600" b="1" dirty="0" smtClean="0"/>
              <a:t> فيقول : </a:t>
            </a:r>
            <a:r>
              <a:rPr lang="ar-EG" sz="3600" b="1" dirty="0" smtClean="0">
                <a:solidFill>
                  <a:srgbClr val="C00000"/>
                </a:solidFill>
              </a:rPr>
              <a:t>إن لأحبُ هذا الرجل !! ”</a:t>
            </a:r>
            <a:endParaRPr lang="ar-EG" sz="3600" b="1" dirty="0">
              <a:solidFill>
                <a:srgbClr val="C0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857232"/>
            <a:ext cx="8443914" cy="5929354"/>
          </a:xfrm>
        </p:spPr>
        <p:txBody>
          <a:bodyPr>
            <a:normAutofit/>
          </a:bodyPr>
          <a:lstStyle/>
          <a:p>
            <a:r>
              <a:rPr lang="ar-EG" sz="3600" b="1" u="sng" dirty="0" smtClean="0">
                <a:solidFill>
                  <a:srgbClr val="C00000"/>
                </a:solidFill>
              </a:rPr>
              <a:t>وهذا حال السلف الصالح مع قيام الليل:</a:t>
            </a:r>
          </a:p>
          <a:p>
            <a:r>
              <a:rPr lang="ar-EG" sz="3600" b="1" dirty="0" smtClean="0"/>
              <a:t> كان أحد الصالحين يصلي حتى تتورم قدماه فيضربها ويقول يا أمّارة بالسوء ما خلقتِ إلا للعبادة..</a:t>
            </a:r>
          </a:p>
          <a:p>
            <a:r>
              <a:rPr lang="ar-EG" sz="3600" b="1" dirty="0" smtClean="0"/>
              <a:t>كان العبد الصالح عبد العزيز بن أبي روّاد رحمه </a:t>
            </a:r>
          </a:p>
          <a:p>
            <a:pPr>
              <a:buNone/>
            </a:pPr>
            <a:r>
              <a:rPr lang="ar-EG" sz="3600" b="1" dirty="0" smtClean="0"/>
              <a:t>الله يُفرش له فراشه لينام عليه بالليل، فكان يضع</a:t>
            </a:r>
          </a:p>
          <a:p>
            <a:pPr>
              <a:buNone/>
            </a:pPr>
            <a:r>
              <a:rPr lang="ar-EG" sz="3600" b="1" dirty="0" smtClean="0"/>
              <a:t> يده على الفراش فيتحسسه ثم يقول : ما ألينك !!</a:t>
            </a:r>
          </a:p>
          <a:p>
            <a:pPr>
              <a:buNone/>
            </a:pPr>
            <a:r>
              <a:rPr lang="ar-EG" sz="3600" b="1" dirty="0" smtClean="0"/>
              <a:t>ولكن فراش الجنة ألين منك!! ثم يقوم إلى</a:t>
            </a:r>
          </a:p>
          <a:p>
            <a:pPr>
              <a:buNone/>
            </a:pPr>
            <a:r>
              <a:rPr lang="ar-EG" sz="3600" b="1" dirty="0" smtClean="0"/>
              <a:t> صلاته .</a:t>
            </a:r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03275"/>
            <a:ext cx="8229600" cy="5340369"/>
          </a:xfrm>
        </p:spPr>
        <p:txBody>
          <a:bodyPr>
            <a:noAutofit/>
          </a:bodyPr>
          <a:lstStyle/>
          <a:p>
            <a:r>
              <a:rPr lang="ar-EG" sz="3600" b="1" u="sng" dirty="0" smtClean="0">
                <a:solidFill>
                  <a:srgbClr val="C00000"/>
                </a:solidFill>
              </a:rPr>
              <a:t>قال الفضيل بن عياض رحمه الله تعالى : </a:t>
            </a:r>
            <a:r>
              <a:rPr lang="ar-EG" sz="3600" b="1" dirty="0" smtClean="0"/>
              <a:t>إذا لم تقدر على قيام الليل وصيام النهار فاعلم أنك محروم مكبل ، كبلتك خطيئتك .</a:t>
            </a:r>
          </a:p>
          <a:p>
            <a:r>
              <a:rPr lang="ar-EG" sz="3600" b="1" dirty="0" smtClean="0"/>
              <a:t> </a:t>
            </a:r>
            <a:r>
              <a:rPr lang="ar-EG" sz="3600" b="1" u="sng" dirty="0" smtClean="0">
                <a:solidFill>
                  <a:srgbClr val="C00000"/>
                </a:solidFill>
              </a:rPr>
              <a:t>قال معمر :</a:t>
            </a:r>
            <a:r>
              <a:rPr lang="ar-EG" sz="3600" b="1" dirty="0" smtClean="0">
                <a:solidFill>
                  <a:srgbClr val="C00000"/>
                </a:solidFill>
              </a:rPr>
              <a:t> </a:t>
            </a:r>
            <a:r>
              <a:rPr lang="ar-EG" sz="3600" b="1" dirty="0" smtClean="0"/>
              <a:t>صلى إلى جنبي سليمان التميمي</a:t>
            </a:r>
          </a:p>
          <a:p>
            <a:pPr>
              <a:buNone/>
            </a:pPr>
            <a:r>
              <a:rPr lang="ar-EG" sz="3600" b="1" dirty="0" smtClean="0"/>
              <a:t> رحمه الله بعد العشاء الآخرة فسمعته يقرأ في</a:t>
            </a:r>
          </a:p>
          <a:p>
            <a:pPr>
              <a:buNone/>
            </a:pPr>
            <a:r>
              <a:rPr lang="ar-EG" sz="3600" b="1" dirty="0" smtClean="0"/>
              <a:t> صلاته : </a:t>
            </a:r>
            <a:r>
              <a:rPr lang="ar-EG" sz="3600" b="1" dirty="0" smtClean="0">
                <a:solidFill>
                  <a:srgbClr val="008000"/>
                </a:solidFill>
              </a:rPr>
              <a:t>{تَبَارَكَ الَّذِي بِيَدِهِ الْمُلْكُ وَهُوَ عَلَى كُلِّ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شَيْءٍ قَدِيرٌ} </a:t>
            </a:r>
            <a:r>
              <a:rPr lang="ar-EG" sz="3600" b="1" dirty="0" smtClean="0"/>
              <a:t>حتى أتى على هذه الآية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{فَلَمَّا رَأَوْهُ زُلْفَةً سِيئَتْ وُجُوهُ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الَّذِينَ كَفَرُوا }</a:t>
            </a:r>
            <a:endParaRPr lang="ar-EG" sz="3600" b="1" dirty="0">
              <a:solidFill>
                <a:srgbClr val="008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214422"/>
            <a:ext cx="8229600" cy="63579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dirty="0" smtClean="0"/>
              <a:t>فجعل يرددها حتى خف أهل المسجد وانصرفوا ، ثم</a:t>
            </a:r>
          </a:p>
          <a:p>
            <a:pPr>
              <a:buNone/>
            </a:pPr>
            <a:r>
              <a:rPr lang="ar-EG" sz="3600" b="1" dirty="0" smtClean="0"/>
              <a:t>خرجت إلى بيتي ، فما رجعت إلى المسجد لأؤذن </a:t>
            </a:r>
          </a:p>
          <a:p>
            <a:pPr>
              <a:buNone/>
            </a:pPr>
            <a:r>
              <a:rPr lang="ar-EG" sz="3600" b="1" dirty="0" smtClean="0"/>
              <a:t>الفجر فإذا سليمان التميمي في مكانه كما تركته</a:t>
            </a:r>
          </a:p>
          <a:p>
            <a:pPr>
              <a:buNone/>
            </a:pPr>
            <a:r>
              <a:rPr lang="ar-EG" sz="3600" b="1" dirty="0" smtClean="0"/>
              <a:t> البارحة !! وهو واقف يردد هذه الآية لم </a:t>
            </a:r>
          </a:p>
          <a:p>
            <a:pPr>
              <a:buNone/>
            </a:pPr>
            <a:r>
              <a:rPr lang="ar-EG" sz="3600" b="1" dirty="0" smtClean="0"/>
              <a:t>يجاوزها !!!!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{فَلَمَّا رَأَوْهُ زُلْفَةً سِيئَتْ وُجُوهُ الَّذِينَ كَفَرُوا}.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1071546"/>
            <a:ext cx="8229600" cy="57150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* </a:t>
            </a:r>
            <a:r>
              <a:rPr lang="ar-EG" sz="3600" b="1" u="sng" dirty="0" smtClean="0">
                <a:solidFill>
                  <a:srgbClr val="C00000"/>
                </a:solidFill>
              </a:rPr>
              <a:t>قال رجل لإبراهيم بن أدهم رحمه الله :</a:t>
            </a:r>
          </a:p>
          <a:p>
            <a:pPr>
              <a:buNone/>
            </a:pPr>
            <a:r>
              <a:rPr lang="ar-EG" sz="3600" b="1" dirty="0" smtClean="0"/>
              <a:t>إني لا أقدر على قيام الليل فصف لي دواء؟!!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                       </a:t>
            </a:r>
            <a:r>
              <a:rPr lang="ar-EG" sz="3600" b="1" u="sng" dirty="0" smtClean="0">
                <a:solidFill>
                  <a:srgbClr val="C00000"/>
                </a:solidFill>
              </a:rPr>
              <a:t>فقال :</a:t>
            </a:r>
          </a:p>
          <a:p>
            <a:pPr>
              <a:buNone/>
            </a:pPr>
            <a:r>
              <a:rPr lang="ar-EG" sz="3600" b="1" dirty="0" smtClean="0"/>
              <a:t> </a:t>
            </a:r>
            <a:r>
              <a:rPr lang="ar-EG" sz="3600" b="1" dirty="0" smtClean="0">
                <a:solidFill>
                  <a:srgbClr val="008000"/>
                </a:solidFill>
              </a:rPr>
              <a:t>لا تعصه بالنهار وهو يقيمك بين يديه في الليل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، فإن وقوفك بين يديه في الليل من أعظم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الشرف،</a:t>
            </a:r>
            <a:r>
              <a:rPr lang="ar-EG" sz="3600" b="1" dirty="0" smtClean="0">
                <a:solidFill>
                  <a:srgbClr val="C00000"/>
                </a:solidFill>
              </a:rPr>
              <a:t> </a:t>
            </a:r>
            <a:r>
              <a:rPr lang="ar-EG" sz="3600" b="1" dirty="0" smtClean="0">
                <a:solidFill>
                  <a:srgbClr val="FF0000"/>
                </a:solidFill>
              </a:rPr>
              <a:t>والعاصي لا يستحق ذلك الشرف.!!</a:t>
            </a:r>
          </a:p>
          <a:p>
            <a:pPr>
              <a:buNone/>
            </a:pPr>
            <a:endParaRPr lang="ar-EG" sz="3600" b="1" dirty="0" smtClean="0">
              <a:solidFill>
                <a:srgbClr val="C0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85784" y="264318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4800" b="1" dirty="0" smtClean="0">
                <a:solidFill>
                  <a:srgbClr val="FF0000"/>
                </a:solidFill>
              </a:rPr>
              <a:t>فكم حرمنا من هذا الشرف؟!!!!</a:t>
            </a:r>
            <a:endParaRPr lang="ar-EG" sz="4800" b="1" dirty="0">
              <a:solidFill>
                <a:srgbClr val="FF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ec44-03c7f98ae7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60338" y="500063"/>
            <a:ext cx="8983662" cy="5459412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428736"/>
            <a:ext cx="8229600" cy="4525963"/>
          </a:xfrm>
        </p:spPr>
        <p:txBody>
          <a:bodyPr/>
          <a:lstStyle/>
          <a:p>
            <a:r>
              <a:rPr lang="ar-SA" sz="3600" b="1" u="sng" dirty="0" smtClean="0">
                <a:solidFill>
                  <a:srgbClr val="C00000"/>
                </a:solidFill>
              </a:rPr>
              <a:t>الوصية ال</a:t>
            </a:r>
            <a:r>
              <a:rPr lang="ar-EG" sz="3600" b="1" u="sng" dirty="0" smtClean="0">
                <a:solidFill>
                  <a:srgbClr val="C00000"/>
                </a:solidFill>
              </a:rPr>
              <a:t>خامسة</a:t>
            </a:r>
            <a:r>
              <a:rPr lang="en-US" sz="3600" b="1" u="sng" dirty="0" smtClean="0">
                <a:solidFill>
                  <a:srgbClr val="C00000"/>
                </a:solidFill>
              </a:rPr>
              <a:t>:</a:t>
            </a:r>
            <a:endParaRPr lang="ar-EG" sz="36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ar-EG" sz="20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EG" sz="4800" b="1" dirty="0" smtClean="0"/>
              <a:t> </a:t>
            </a:r>
            <a:r>
              <a:rPr lang="ar-SA" sz="4800" b="1" u="sng" dirty="0" smtClean="0"/>
              <a:t>واعلم أن عز المؤمن استغناؤه</a:t>
            </a:r>
            <a:endParaRPr lang="ar-EG" sz="4800" b="1" u="sng" dirty="0" smtClean="0"/>
          </a:p>
          <a:p>
            <a:pPr>
              <a:buNone/>
            </a:pPr>
            <a:r>
              <a:rPr lang="ar-EG" sz="4800" b="1" dirty="0" smtClean="0"/>
              <a:t>             </a:t>
            </a:r>
            <a:r>
              <a:rPr lang="ar-SA" sz="4800" b="1" dirty="0" smtClean="0"/>
              <a:t> </a:t>
            </a:r>
            <a:r>
              <a:rPr lang="ar-SA" sz="4800" b="1" u="sng" dirty="0" smtClean="0"/>
              <a:t>عن الناس</a:t>
            </a:r>
            <a:r>
              <a:rPr lang="ar-EG" sz="4800" b="1" u="sng" dirty="0" smtClean="0"/>
              <a:t>!!</a:t>
            </a:r>
            <a:endParaRPr lang="ar-EG" sz="4800" b="1" dirty="0" smtClean="0"/>
          </a:p>
          <a:p>
            <a:endParaRPr lang="ar-EG" b="1" dirty="0" smtClean="0"/>
          </a:p>
          <a:p>
            <a:pPr>
              <a:buNone/>
            </a:pPr>
            <a:endParaRPr lang="ar-EG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/>
          </a:p>
        </p:txBody>
      </p:sp>
      <p:pic>
        <p:nvPicPr>
          <p:cNvPr id="4" name="Content Placeholder 3" descr="11xh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7166"/>
            <a:ext cx="9144000" cy="6054038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Autofit/>
          </a:bodyPr>
          <a:lstStyle/>
          <a:p>
            <a:r>
              <a:rPr lang="ar-EG" sz="3600" b="1" u="sng" dirty="0" smtClean="0">
                <a:solidFill>
                  <a:srgbClr val="C00000"/>
                </a:solidFill>
              </a:rPr>
              <a:t>قال صلى الله عليه وسلم:</a:t>
            </a:r>
          </a:p>
          <a:p>
            <a:pPr>
              <a:buNone/>
            </a:pPr>
            <a:r>
              <a:rPr lang="ar-EG" sz="3600" b="1" dirty="0" smtClean="0"/>
              <a:t>   </a:t>
            </a:r>
            <a:r>
              <a:rPr lang="en-US" sz="3600" b="1" dirty="0" smtClean="0"/>
              <a:t>“</a:t>
            </a:r>
            <a:r>
              <a:rPr lang="ar-SA" sz="3600" b="1" dirty="0" smtClean="0"/>
              <a:t>إذا سألت فاسأل الله</a:t>
            </a:r>
            <a:r>
              <a:rPr lang="en-US" sz="3600" b="1" dirty="0" smtClean="0"/>
              <a:t> </a:t>
            </a:r>
            <a:r>
              <a:rPr lang="ar-EG" sz="3600" b="1" dirty="0" smtClean="0"/>
              <a:t>, </a:t>
            </a:r>
            <a:r>
              <a:rPr lang="ar-SA" sz="3600" b="1" dirty="0" smtClean="0"/>
              <a:t>وإذا استعنت فاستعن بالله</a:t>
            </a:r>
            <a:r>
              <a:rPr lang="en-US" sz="3600" b="1" dirty="0" smtClean="0"/>
              <a:t>”</a:t>
            </a:r>
            <a:endParaRPr lang="ar-EG" sz="3600" b="1" dirty="0" smtClean="0"/>
          </a:p>
          <a:p>
            <a:pPr>
              <a:buNone/>
            </a:pPr>
            <a:r>
              <a:rPr lang="ar-SA" sz="3600" b="1" u="sng" dirty="0" smtClean="0">
                <a:solidFill>
                  <a:srgbClr val="008000"/>
                </a:solidFill>
              </a:rPr>
              <a:t>مامعنى هذا؟ </a:t>
            </a:r>
            <a:endParaRPr lang="ar-EG" sz="3600" b="1" u="sng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008000"/>
                </a:solidFill>
              </a:rPr>
              <a:t>            </a:t>
            </a:r>
            <a:r>
              <a:rPr lang="ar-SA" sz="3600" b="1" dirty="0" smtClean="0"/>
              <a:t>أن يتعلق </a:t>
            </a:r>
            <a:r>
              <a:rPr lang="ar-EG" sz="3600" b="1" dirty="0" smtClean="0"/>
              <a:t>قلب </a:t>
            </a:r>
            <a:r>
              <a:rPr lang="ar-SA" sz="3600" b="1" dirty="0" smtClean="0"/>
              <a:t>العبد </a:t>
            </a:r>
            <a:r>
              <a:rPr lang="ar-SA" sz="3600" b="1" dirty="0" smtClean="0">
                <a:solidFill>
                  <a:srgbClr val="FF0000"/>
                </a:solidFill>
              </a:rPr>
              <a:t>بالله</a:t>
            </a:r>
            <a:r>
              <a:rPr lang="ar-EG" sz="3600" b="1" dirty="0" smtClean="0">
                <a:solidFill>
                  <a:srgbClr val="FF0000"/>
                </a:solidFill>
              </a:rPr>
              <a:t> وحده</a:t>
            </a:r>
            <a:r>
              <a:rPr lang="ar-SA" sz="3600" b="1" dirty="0" smtClean="0">
                <a:solidFill>
                  <a:srgbClr val="FF0000"/>
                </a:solidFill>
              </a:rPr>
              <a:t> </a:t>
            </a:r>
            <a:r>
              <a:rPr lang="ar-EG" sz="3600" b="1" dirty="0" smtClean="0">
                <a:solidFill>
                  <a:srgbClr val="FF0000"/>
                </a:solidFill>
              </a:rPr>
              <a:t>!!</a:t>
            </a:r>
          </a:p>
          <a:p>
            <a:pPr>
              <a:buNone/>
            </a:pPr>
            <a:r>
              <a:rPr lang="ar-EG" sz="3600" b="1" dirty="0" smtClean="0"/>
              <a:t>ان لا يسأل الناس شيئاَ..فسؤال الناس مذلة..</a:t>
            </a:r>
          </a:p>
          <a:p>
            <a:pPr>
              <a:buNone/>
            </a:pPr>
            <a:r>
              <a:rPr lang="ar-EG" sz="3600" b="1" dirty="0" smtClean="0"/>
              <a:t>     اما المذلة عند باب الله عزة وجاه!!</a:t>
            </a:r>
          </a:p>
          <a:p>
            <a:pPr>
              <a:buNone/>
            </a:pP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118" y="1446217"/>
            <a:ext cx="8229600" cy="512605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ar-S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لابد من الموت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</a:t>
            </a:r>
          </a:p>
          <a:p>
            <a:pPr algn="ctr">
              <a:buNone/>
            </a:pPr>
            <a:r>
              <a:rPr lang="ar-S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مهما عاش الإنسان مئة</a:t>
            </a:r>
            <a:endParaRPr lang="en-US" sz="6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ar-SA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عام أقل أو أكثر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</a:t>
            </a:r>
            <a:endParaRPr lang="en-US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1142984"/>
            <a:ext cx="8229600" cy="5429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ar-EG" sz="6000" b="1" dirty="0" smtClean="0"/>
              <a:t>    فما أجــــمـــل أن نعـــلم..</a:t>
            </a:r>
          </a:p>
          <a:p>
            <a:pPr>
              <a:buNone/>
            </a:pPr>
            <a:r>
              <a:rPr lang="ar-EG" sz="6000" b="1" dirty="0" smtClean="0"/>
              <a:t>        أننـــا لن نرتفـع..</a:t>
            </a:r>
          </a:p>
          <a:p>
            <a:pPr>
              <a:buNone/>
            </a:pPr>
            <a:r>
              <a:rPr lang="ar-EG" sz="6000" b="1" dirty="0" smtClean="0">
                <a:solidFill>
                  <a:srgbClr val="FF0000"/>
                </a:solidFill>
              </a:rPr>
              <a:t>     إلا إذا إنخـفـــضنا لله</a:t>
            </a:r>
          </a:p>
          <a:p>
            <a:pPr>
              <a:buNone/>
            </a:pPr>
            <a:r>
              <a:rPr lang="ar-EG" sz="6000" b="1" dirty="0" smtClean="0">
                <a:solidFill>
                  <a:srgbClr val="FF0000"/>
                </a:solidFill>
              </a:rPr>
              <a:t>         ســاجـــدين!!.</a:t>
            </a:r>
            <a:r>
              <a:rPr lang="ar-EG" sz="6000" b="1" dirty="0" smtClean="0"/>
              <a:t/>
            </a:r>
            <a:br>
              <a:rPr lang="ar-EG" sz="6000" b="1" dirty="0" smtClean="0"/>
            </a:br>
            <a:endParaRPr lang="en-US" sz="6000" b="1" dirty="0" smtClean="0"/>
          </a:p>
          <a:p>
            <a:pPr>
              <a:buNone/>
            </a:pPr>
            <a:endParaRPr lang="ar-EG" sz="6000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0.gif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785813"/>
            <a:ext cx="9515475" cy="5286375"/>
          </a:xfrm>
        </p:spPr>
      </p:pic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785794"/>
            <a:ext cx="8229600" cy="5857892"/>
          </a:xfrm>
        </p:spPr>
        <p:txBody>
          <a:bodyPr>
            <a:normAutofit/>
          </a:bodyPr>
          <a:lstStyle/>
          <a:p>
            <a:r>
              <a:rPr lang="ar-EG" sz="3600" b="1" dirty="0" smtClean="0">
                <a:solidFill>
                  <a:srgbClr val="008000"/>
                </a:solidFill>
              </a:rPr>
              <a:t>ولقد حث الرسول صلى الله عليه وسلم أن </a:t>
            </a:r>
            <a:r>
              <a:rPr lang="ar-SA" sz="3600" b="1" dirty="0" smtClean="0">
                <a:solidFill>
                  <a:srgbClr val="008000"/>
                </a:solidFill>
              </a:rPr>
              <a:t>يستغني المسلم عما في أيدي الناس </a:t>
            </a:r>
            <a:r>
              <a:rPr lang="ar-EG" sz="3600" b="1" dirty="0" smtClean="0">
                <a:solidFill>
                  <a:srgbClr val="008000"/>
                </a:solidFill>
              </a:rPr>
              <a:t>,</a:t>
            </a:r>
            <a:r>
              <a:rPr lang="ar-SA" sz="3600" b="1" dirty="0" smtClean="0">
                <a:solidFill>
                  <a:srgbClr val="008000"/>
                </a:solidFill>
              </a:rPr>
              <a:t>وأن يأكل من عرق جبينه </a:t>
            </a:r>
            <a:r>
              <a:rPr lang="ar-EG" sz="3600" b="1" dirty="0" smtClean="0">
                <a:solidFill>
                  <a:srgbClr val="008000"/>
                </a:solidFill>
              </a:rPr>
              <a:t>,و</a:t>
            </a:r>
            <a:r>
              <a:rPr lang="ar-SA" sz="3600" b="1" dirty="0" smtClean="0">
                <a:solidFill>
                  <a:srgbClr val="008000"/>
                </a:solidFill>
              </a:rPr>
              <a:t>أن لا يكون عالةً على غيره</a:t>
            </a:r>
            <a:r>
              <a:rPr lang="ar-EG" sz="3600" b="1" dirty="0" smtClean="0">
                <a:solidFill>
                  <a:srgbClr val="008000"/>
                </a:solidFill>
              </a:rPr>
              <a:t>..</a:t>
            </a:r>
            <a:r>
              <a:rPr lang="ar-SA" sz="3600" b="1" dirty="0" smtClean="0">
                <a:solidFill>
                  <a:srgbClr val="008000"/>
                </a:solidFill>
              </a:rPr>
              <a:t> </a:t>
            </a:r>
            <a:endParaRPr lang="ar-EG" sz="3600" b="1" dirty="0" smtClean="0">
              <a:solidFill>
                <a:srgbClr val="008000"/>
              </a:solidFill>
            </a:endParaRPr>
          </a:p>
          <a:p>
            <a:r>
              <a:rPr lang="ar-EG" sz="3600" b="1" dirty="0" smtClean="0">
                <a:solidFill>
                  <a:srgbClr val="FF0000"/>
                </a:solidFill>
              </a:rPr>
              <a:t>ورغب ف</a:t>
            </a:r>
            <a:r>
              <a:rPr lang="ar-SA" sz="3600" b="1" dirty="0" smtClean="0">
                <a:solidFill>
                  <a:srgbClr val="FF0000"/>
                </a:solidFill>
              </a:rPr>
              <a:t>القناعة وعدم توقان النفس إلى ماعند الناس</a:t>
            </a:r>
            <a:r>
              <a:rPr lang="ar-EG" sz="3600" b="1" dirty="0" smtClean="0">
                <a:solidFill>
                  <a:srgbClr val="FF0000"/>
                </a:solidFill>
              </a:rPr>
              <a:t>..</a:t>
            </a:r>
          </a:p>
          <a:p>
            <a:r>
              <a:rPr lang="ar-SA" sz="3600" b="1" u="sng" dirty="0" smtClean="0"/>
              <a:t>وذم صلى الله عليه وسلم</a:t>
            </a:r>
            <a:r>
              <a:rPr lang="ar-EG" sz="3600" b="1" u="sng" dirty="0" smtClean="0"/>
              <a:t>..</a:t>
            </a:r>
            <a:r>
              <a:rPr lang="ar-SA" sz="3600" b="1" u="sng" dirty="0" smtClean="0">
                <a:solidFill>
                  <a:srgbClr val="FF0000"/>
                </a:solidFill>
              </a:rPr>
              <a:t>السؤال</a:t>
            </a:r>
            <a:r>
              <a:rPr lang="en-US" sz="3600" b="1" u="sng" dirty="0" smtClean="0"/>
              <a:t>..</a:t>
            </a:r>
            <a:r>
              <a:rPr lang="ar-SA" sz="3600" b="1" u="sng" dirty="0" smtClean="0"/>
              <a:t>حيث قال</a:t>
            </a:r>
            <a:r>
              <a:rPr lang="en-US" sz="3600" b="1" u="sng" dirty="0" smtClean="0"/>
              <a:t> 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” ‏لَأَنْ يَحْتَطِبَ أَحَدُكُمْ حُزْمَةً عَلَى ظَهْرِهِ خَيْرٌ 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لَهُ مِنْ أَنْ يَسْأَلَ أَحَدًا فَيُعْطِيَهُ 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أَوْ يَمْنَعَهُ “</a:t>
            </a:r>
            <a:endParaRPr lang="en-US" sz="3600" b="1" dirty="0" smtClean="0">
              <a:solidFill>
                <a:srgbClr val="C00000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857232"/>
            <a:ext cx="8229600" cy="5286412"/>
          </a:xfrm>
        </p:spPr>
        <p:txBody>
          <a:bodyPr>
            <a:normAutofit/>
          </a:bodyPr>
          <a:lstStyle/>
          <a:p>
            <a:r>
              <a:rPr lang="ar-SA" sz="3600" b="1" u="sng" dirty="0" smtClean="0">
                <a:solidFill>
                  <a:srgbClr val="C00000"/>
                </a:solidFill>
              </a:rPr>
              <a:t>وليس عيب أن يعمل الإنسان </a:t>
            </a:r>
            <a:r>
              <a:rPr lang="ar-EG" sz="3600" b="1" u="sng" dirty="0" smtClean="0">
                <a:solidFill>
                  <a:srgbClr val="C00000"/>
                </a:solidFill>
              </a:rPr>
              <a:t>قال الشاعر: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008000"/>
                </a:solidFill>
              </a:rPr>
              <a:t>ونقل الصخر من قمم الجبال</a:t>
            </a:r>
            <a:r>
              <a:rPr lang="en-US" sz="3600" b="1" dirty="0" smtClean="0">
                <a:solidFill>
                  <a:srgbClr val="008000"/>
                </a:solidFill>
              </a:rPr>
              <a:t> 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8000"/>
                </a:solidFill>
              </a:rPr>
              <a:t>                               </a:t>
            </a:r>
            <a:r>
              <a:rPr lang="ar-SA" sz="3600" b="1" dirty="0" smtClean="0">
                <a:solidFill>
                  <a:srgbClr val="008000"/>
                </a:solidFill>
              </a:rPr>
              <a:t>أخف علي من منن الرجال</a:t>
            </a:r>
            <a:r>
              <a:rPr lang="en-US" sz="3600" b="1" dirty="0" smtClean="0">
                <a:solidFill>
                  <a:srgbClr val="008000"/>
                </a:solidFill>
              </a:rPr>
              <a:t>..</a:t>
            </a:r>
          </a:p>
          <a:p>
            <a:pPr>
              <a:buNone/>
            </a:pPr>
            <a:r>
              <a:rPr lang="ar-SA" sz="3600" b="1" dirty="0" smtClean="0">
                <a:solidFill>
                  <a:srgbClr val="008000"/>
                </a:solidFill>
              </a:rPr>
              <a:t>يقول الناس كسب فيه عار</a:t>
            </a:r>
            <a:r>
              <a:rPr lang="en-US" sz="3600" b="1" dirty="0" smtClean="0">
                <a:solidFill>
                  <a:srgbClr val="008000"/>
                </a:solidFill>
              </a:rPr>
              <a:t> 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008000"/>
                </a:solidFill>
              </a:rPr>
              <a:t>                              </a:t>
            </a:r>
            <a:r>
              <a:rPr lang="ar-SA" sz="3600" b="1" dirty="0" smtClean="0">
                <a:solidFill>
                  <a:srgbClr val="008000"/>
                </a:solidFill>
              </a:rPr>
              <a:t>فقلت العار في ذل السؤال</a:t>
            </a:r>
            <a:r>
              <a:rPr lang="en-US" sz="3600" b="1" dirty="0" smtClean="0">
                <a:solidFill>
                  <a:srgbClr val="008000"/>
                </a:solidFill>
              </a:rPr>
              <a:t>..</a:t>
            </a:r>
          </a:p>
          <a:p>
            <a:pPr>
              <a:buNone/>
            </a:pPr>
            <a:r>
              <a:rPr lang="en-US" sz="3600" dirty="0" smtClean="0"/>
              <a:t> * </a:t>
            </a:r>
            <a:r>
              <a:rPr lang="ar-EG" sz="3600" b="1" dirty="0" smtClean="0"/>
              <a:t>و</a:t>
            </a:r>
            <a:r>
              <a:rPr lang="ar-SA" sz="3600" b="1" dirty="0" smtClean="0"/>
              <a:t>لقد عمل الانبياء</a:t>
            </a:r>
            <a:r>
              <a:rPr lang="ar-EG" sz="3600" b="1" dirty="0" smtClean="0"/>
              <a:t> جميعهم...</a:t>
            </a:r>
            <a:r>
              <a:rPr lang="ar-SA" sz="3600" b="1" dirty="0" smtClean="0"/>
              <a:t> وما من نبي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إلا ورعى الغنم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pPr>
              <a:buNone/>
            </a:pP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85794"/>
            <a:ext cx="8229600" cy="5715040"/>
          </a:xfrm>
        </p:spPr>
        <p:txBody>
          <a:bodyPr>
            <a:noAutofit/>
          </a:bodyPr>
          <a:lstStyle/>
          <a:p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دخل أحد الأمراء على عالم من العلماء وهو بين</a:t>
            </a:r>
            <a:endParaRPr lang="ar-EG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طلابه ماداً رجليه منبسطاً بين طلابه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 .. 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ولم يقم له</a:t>
            </a:r>
            <a:endParaRPr lang="ar-EG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هذا العالم 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,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لأن الرسول صلى الله عليه وسلم نهى</a:t>
            </a:r>
            <a:endParaRPr lang="ar-EG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عن القيام ولكن سلم عليه وهو جالس فظن</a:t>
            </a:r>
            <a:endParaRPr lang="ar-EG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 الأمير إن أعطاه شيئاً من المال يستحوذ عليه</a:t>
            </a:r>
            <a:endParaRPr lang="ar-EG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 فأرسل له آلافاً من الدنانير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..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فردها العالم </a:t>
            </a:r>
            <a:r>
              <a:rPr lang="ar-SA" sz="3600" b="1" dirty="0" smtClean="0">
                <a:solidFill>
                  <a:srgbClr val="FF0000"/>
                </a:solidFill>
              </a:rPr>
              <a:t>وقال</a:t>
            </a:r>
            <a:r>
              <a:rPr lang="en-US" sz="3600" b="1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أخبره أن من مد رجليه لايمد يديه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 ..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واعلم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 أن عز المؤمن استغناؤه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 عن الغير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ar-EG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Autofit/>
          </a:bodyPr>
          <a:lstStyle/>
          <a:p>
            <a:r>
              <a:rPr lang="ar-SA" sz="3600" b="1" u="sng" dirty="0" smtClean="0">
                <a:solidFill>
                  <a:srgbClr val="008000"/>
                </a:solidFill>
              </a:rPr>
              <a:t>قال صلى الله عليه وسلم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”</a:t>
            </a:r>
            <a:r>
              <a:rPr lang="ar-SA" sz="3600" b="1" dirty="0" smtClean="0">
                <a:solidFill>
                  <a:srgbClr val="FF0000"/>
                </a:solidFill>
              </a:rPr>
              <a:t>قد أفلح من أسلم</a:t>
            </a:r>
            <a:r>
              <a:rPr lang="ar-EG" sz="3600" b="1" dirty="0" smtClean="0">
                <a:solidFill>
                  <a:srgbClr val="FF0000"/>
                </a:solidFill>
              </a:rPr>
              <a:t>“</a:t>
            </a:r>
            <a:r>
              <a:rPr lang="en-US" sz="3600" b="1" dirty="0" smtClean="0">
                <a:solidFill>
                  <a:srgbClr val="FF0000"/>
                </a:solidFill>
              </a:rPr>
              <a:t>  </a:t>
            </a:r>
            <a:r>
              <a:rPr lang="ar-SA" sz="3600" b="1" dirty="0" smtClean="0"/>
              <a:t>أي</a:t>
            </a:r>
            <a:r>
              <a:rPr lang="en-US" sz="3600" b="1" dirty="0" smtClean="0"/>
              <a:t> : </a:t>
            </a:r>
            <a:r>
              <a:rPr lang="ar-SA" sz="3600" b="1" dirty="0" smtClean="0"/>
              <a:t>دخل في الإسلام</a:t>
            </a:r>
            <a:r>
              <a:rPr lang="en-US" sz="3600" b="1" dirty="0" smtClean="0"/>
              <a:t>..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”</a:t>
            </a:r>
            <a:r>
              <a:rPr lang="ar-SA" sz="3600" b="1" dirty="0" smtClean="0">
                <a:solidFill>
                  <a:srgbClr val="FF0000"/>
                </a:solidFill>
              </a:rPr>
              <a:t>ورزق كفافا</a:t>
            </a:r>
            <a:r>
              <a:rPr lang="ar-EG" sz="3600" b="1" dirty="0" smtClean="0">
                <a:solidFill>
                  <a:srgbClr val="FF0000"/>
                </a:solidFill>
              </a:rPr>
              <a:t>“ </a:t>
            </a:r>
            <a:r>
              <a:rPr lang="ar-EG" sz="3600" b="1" dirty="0" smtClean="0"/>
              <a:t>أي:</a:t>
            </a:r>
            <a:r>
              <a:rPr lang="en-US" sz="3600" b="1" dirty="0" smtClean="0"/>
              <a:t> </a:t>
            </a:r>
            <a:r>
              <a:rPr lang="ar-SA" sz="3600" b="1" dirty="0" smtClean="0"/>
              <a:t>كفافاً ما يكف عن السؤال</a:t>
            </a:r>
            <a:r>
              <a:rPr lang="en-US" sz="3600" b="1" dirty="0" smtClean="0"/>
              <a:t>..</a:t>
            </a:r>
            <a:r>
              <a:rPr lang="ar-SA" sz="3600" b="1" dirty="0" smtClean="0"/>
              <a:t> </a:t>
            </a:r>
            <a:endParaRPr lang="en-US" sz="3600" b="1" dirty="0" smtClean="0"/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”</a:t>
            </a:r>
            <a:r>
              <a:rPr lang="ar-SA" sz="3600" b="1" dirty="0" smtClean="0">
                <a:solidFill>
                  <a:srgbClr val="FF0000"/>
                </a:solidFill>
              </a:rPr>
              <a:t>وقنعه الله بما آتاه</a:t>
            </a:r>
            <a:r>
              <a:rPr lang="ar-EG" sz="3600" b="1" dirty="0" smtClean="0">
                <a:solidFill>
                  <a:srgbClr val="FF0000"/>
                </a:solidFill>
              </a:rPr>
              <a:t>“..</a:t>
            </a:r>
            <a:r>
              <a:rPr lang="ar-EG" sz="3600" b="1" dirty="0" smtClean="0"/>
              <a:t>و</a:t>
            </a:r>
            <a:r>
              <a:rPr lang="ar-SA" sz="3600" b="1" dirty="0" smtClean="0"/>
              <a:t>القناعة هي الرضى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بما قسم الله ولو كان قليلاً </a:t>
            </a:r>
            <a:r>
              <a:rPr lang="ar-EG" sz="3600" b="1" dirty="0" smtClean="0"/>
              <a:t>..</a:t>
            </a:r>
            <a:r>
              <a:rPr lang="ar-SA" sz="3600" b="1" dirty="0" smtClean="0"/>
              <a:t>وهي عدم التطلع </a:t>
            </a:r>
            <a:endParaRPr lang="ar-EG" sz="3600" b="1" dirty="0" smtClean="0"/>
          </a:p>
          <a:p>
            <a:pPr>
              <a:buNone/>
            </a:pPr>
            <a:r>
              <a:rPr lang="ar-EG" sz="3600" b="1" dirty="0" smtClean="0"/>
              <a:t>  </a:t>
            </a:r>
            <a:r>
              <a:rPr lang="ar-SA" sz="3600" b="1" dirty="0" smtClean="0"/>
              <a:t>بما في أيدي الناس</a:t>
            </a:r>
            <a:r>
              <a:rPr lang="en-US" sz="3600" b="1" dirty="0" smtClean="0"/>
              <a:t>  ..</a:t>
            </a:r>
          </a:p>
          <a:p>
            <a:r>
              <a:rPr lang="ar-SA" sz="3600" b="1" u="sng" dirty="0" smtClean="0">
                <a:solidFill>
                  <a:srgbClr val="008000"/>
                </a:solidFill>
              </a:rPr>
              <a:t>قال صلى الله عليه وسلم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  <a:r>
              <a:rPr lang="ar-EG" sz="3600" b="1" u="sng" dirty="0" smtClean="0">
                <a:solidFill>
                  <a:srgbClr val="C00000"/>
                </a:solidFill>
              </a:rPr>
              <a:t>“</a:t>
            </a:r>
            <a:r>
              <a:rPr lang="ar-SA" sz="3600" b="1" u="sng" dirty="0" smtClean="0">
                <a:solidFill>
                  <a:srgbClr val="C00000"/>
                </a:solidFill>
              </a:rPr>
              <a:t>إرض بما قسم </a:t>
            </a:r>
            <a:endParaRPr lang="ar-EG" sz="3600" b="1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sz="3600" b="1" u="sng" dirty="0" smtClean="0">
                <a:solidFill>
                  <a:srgbClr val="C00000"/>
                </a:solidFill>
              </a:rPr>
              <a:t>الله لك تكن أغنى الناس</a:t>
            </a:r>
            <a:r>
              <a:rPr lang="ar-EG" sz="3600" b="1" u="sng" dirty="0" smtClean="0">
                <a:solidFill>
                  <a:srgbClr val="C00000"/>
                </a:solidFill>
              </a:rPr>
              <a:t>“</a:t>
            </a:r>
            <a:endParaRPr lang="en-US" sz="3600" b="1" u="sng" dirty="0" smtClean="0">
              <a:solidFill>
                <a:srgbClr val="C00000"/>
              </a:solidFill>
            </a:endParaRPr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929330"/>
          </a:xfrm>
        </p:spPr>
        <p:txBody>
          <a:bodyPr>
            <a:normAutofit/>
          </a:bodyPr>
          <a:lstStyle/>
          <a:p>
            <a:r>
              <a:rPr lang="ar-SA" sz="3600" b="1" u="sng" dirty="0" smtClean="0">
                <a:solidFill>
                  <a:srgbClr val="008000"/>
                </a:solidFill>
              </a:rPr>
              <a:t>وكان صلى الله عليه وسلم من دعائه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en-US" sz="3600" b="1" dirty="0" smtClean="0"/>
              <a:t>    </a:t>
            </a:r>
            <a:r>
              <a:rPr lang="ar-EG" sz="3600" b="1" dirty="0" smtClean="0">
                <a:solidFill>
                  <a:srgbClr val="FF0000"/>
                </a:solidFill>
              </a:rPr>
              <a:t>”</a:t>
            </a:r>
            <a:r>
              <a:rPr lang="ar-SA" sz="3600" b="1" dirty="0" smtClean="0">
                <a:solidFill>
                  <a:srgbClr val="FF0000"/>
                </a:solidFill>
              </a:rPr>
              <a:t>اللهم إني أسألك الهدى والتقى والعفاف والغنى</a:t>
            </a:r>
            <a:r>
              <a:rPr lang="en-US" sz="3600" b="1" dirty="0" smtClean="0">
                <a:solidFill>
                  <a:srgbClr val="FF0000"/>
                </a:solidFill>
              </a:rPr>
              <a:t>”</a:t>
            </a:r>
          </a:p>
          <a:p>
            <a:r>
              <a:rPr lang="ar-SA" sz="3600" b="1" dirty="0" smtClean="0"/>
              <a:t>وكان محمد بن واسع يبل الخبز بالماء ويأكل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</a:t>
            </a:r>
            <a:r>
              <a:rPr lang="ar-SA" sz="3600" b="1" dirty="0" smtClean="0">
                <a:solidFill>
                  <a:srgbClr val="C00000"/>
                </a:solidFill>
              </a:rPr>
              <a:t>ويقول</a:t>
            </a:r>
            <a:r>
              <a:rPr lang="en-US" sz="3600" b="1" dirty="0" smtClean="0">
                <a:solidFill>
                  <a:srgbClr val="C00000"/>
                </a:solidFill>
              </a:rPr>
              <a:t>:</a:t>
            </a:r>
            <a:r>
              <a:rPr lang="ar-SA" sz="3600" b="1" dirty="0" smtClean="0">
                <a:solidFill>
                  <a:srgbClr val="C00000"/>
                </a:solidFill>
              </a:rPr>
              <a:t> </a:t>
            </a:r>
            <a:r>
              <a:rPr lang="ar-SA" sz="3600" b="1" dirty="0" smtClean="0"/>
              <a:t>من قنع بهذا لم يحتج إلى أحد</a:t>
            </a:r>
            <a:r>
              <a:rPr lang="en-US" sz="3600" b="1" dirty="0" smtClean="0"/>
              <a:t> ..</a:t>
            </a:r>
          </a:p>
          <a:p>
            <a:r>
              <a:rPr lang="ar-SA" sz="3600" b="1" dirty="0" smtClean="0">
                <a:solidFill>
                  <a:srgbClr val="C00000"/>
                </a:solidFill>
              </a:rPr>
              <a:t>وقال أبو الحازم</a:t>
            </a:r>
            <a:r>
              <a:rPr lang="en-US" sz="3600" b="1" dirty="0" smtClean="0">
                <a:solidFill>
                  <a:srgbClr val="C00000"/>
                </a:solidFill>
              </a:rPr>
              <a:t> :</a:t>
            </a:r>
            <a:r>
              <a:rPr lang="en-US" sz="3600" b="1" dirty="0" smtClean="0"/>
              <a:t> </a:t>
            </a:r>
            <a:r>
              <a:rPr lang="ar-SA" sz="3600" b="1" dirty="0" smtClean="0"/>
              <a:t>ثلاث من كن فيه كمل عقله 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من عرف نفسه </a:t>
            </a:r>
            <a:r>
              <a:rPr lang="ar-EG" sz="3600" b="1" dirty="0" smtClean="0"/>
              <a:t>..</a:t>
            </a:r>
            <a:r>
              <a:rPr lang="ar-SA" sz="3600" b="1" dirty="0" smtClean="0"/>
              <a:t>وحفظ لسانه </a:t>
            </a:r>
            <a:r>
              <a:rPr lang="ar-EG" sz="3600" b="1" dirty="0" smtClean="0"/>
              <a:t>..</a:t>
            </a:r>
            <a:r>
              <a:rPr lang="ar-SA" sz="3600" b="1" dirty="0" smtClean="0"/>
              <a:t>وقنع بما رزقه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الله عز وجل </a:t>
            </a:r>
            <a:r>
              <a:rPr lang="ar-EG" sz="3600" b="1" dirty="0" smtClean="0"/>
              <a:t>..</a:t>
            </a:r>
            <a:endParaRPr lang="en-US" sz="3600" b="1" dirty="0" smtClean="0"/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46151"/>
            <a:ext cx="8229600" cy="5340369"/>
          </a:xfrm>
        </p:spPr>
        <p:txBody>
          <a:bodyPr>
            <a:noAutofit/>
          </a:bodyPr>
          <a:lstStyle/>
          <a:p>
            <a:r>
              <a:rPr lang="ar-SA" sz="3600" b="1" dirty="0" smtClean="0">
                <a:solidFill>
                  <a:srgbClr val="008000"/>
                </a:solidFill>
              </a:rPr>
              <a:t>اسمعي لحديث رسول الله صلى الله عليه وسلم</a:t>
            </a:r>
            <a:r>
              <a:rPr lang="ar-EG" sz="3600" b="1" dirty="0" smtClean="0">
                <a:solidFill>
                  <a:srgbClr val="008000"/>
                </a:solidFill>
              </a:rPr>
              <a:t>:</a:t>
            </a:r>
            <a:endParaRPr lang="en-US" sz="3600" b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    </a:t>
            </a:r>
            <a:r>
              <a:rPr lang="ar-EG" sz="3600" b="1" u="sng" dirty="0" smtClean="0">
                <a:solidFill>
                  <a:srgbClr val="C00000"/>
                </a:solidFill>
              </a:rPr>
              <a:t>”</a:t>
            </a:r>
            <a:r>
              <a:rPr lang="ar-SA" sz="3600" b="1" u="sng" dirty="0" smtClean="0">
                <a:solidFill>
                  <a:srgbClr val="C00000"/>
                </a:solidFill>
              </a:rPr>
              <a:t>قال اللهم اجعل رزق آل محمد قوتاً</a:t>
            </a:r>
            <a:r>
              <a:rPr lang="ar-EG" sz="3600" b="1" u="sng" dirty="0" smtClean="0">
                <a:solidFill>
                  <a:srgbClr val="C00000"/>
                </a:solidFill>
              </a:rPr>
              <a:t>!!!“</a:t>
            </a:r>
            <a:endParaRPr lang="en-US" sz="3600" b="1" u="sng" dirty="0" smtClean="0">
              <a:solidFill>
                <a:srgbClr val="C00000"/>
              </a:solidFill>
            </a:endParaRPr>
          </a:p>
          <a:p>
            <a:r>
              <a:rPr lang="ar-SA" sz="3600" b="1" dirty="0" smtClean="0">
                <a:solidFill>
                  <a:srgbClr val="C00000"/>
                </a:solidFill>
              </a:rPr>
              <a:t>القوت</a:t>
            </a:r>
            <a:r>
              <a:rPr lang="ar-EG" sz="3600" b="1" dirty="0" smtClean="0">
                <a:solidFill>
                  <a:srgbClr val="C00000"/>
                </a:solidFill>
              </a:rPr>
              <a:t>..</a:t>
            </a:r>
            <a:r>
              <a:rPr lang="ar-SA" sz="3600" b="1" dirty="0" smtClean="0"/>
              <a:t>هو</a:t>
            </a:r>
            <a:r>
              <a:rPr lang="ar-EG" sz="3600" b="1" dirty="0" smtClean="0"/>
              <a:t>: </a:t>
            </a:r>
            <a:r>
              <a:rPr lang="ar-SA" sz="3600" b="1" dirty="0" smtClean="0"/>
              <a:t>مايقوت ويكفي من العيش</a:t>
            </a:r>
            <a:r>
              <a:rPr lang="en-US" sz="3600" b="1" dirty="0" smtClean="0"/>
              <a:t> ..</a:t>
            </a:r>
          </a:p>
          <a:p>
            <a:pPr>
              <a:buNone/>
            </a:pPr>
            <a:r>
              <a:rPr lang="ar-EG" sz="3600" b="1" dirty="0" smtClean="0"/>
              <a:t>  </a:t>
            </a:r>
            <a:r>
              <a:rPr lang="ar-SA" sz="3600" b="1" dirty="0" smtClean="0"/>
              <a:t>فكأن النبي صلى الله عليه وسلم دعا أن يكون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</a:t>
            </a:r>
            <a:r>
              <a:rPr lang="ar-EG" sz="3600" b="1" dirty="0" smtClean="0"/>
              <a:t> </a:t>
            </a:r>
            <a:r>
              <a:rPr lang="ar-SA" sz="3600" b="1" dirty="0" smtClean="0"/>
              <a:t>رزق آل محمد صلى الله عليه وسلم ما يقوتهم</a:t>
            </a:r>
            <a:endParaRPr lang="en-US" sz="3600" b="1" dirty="0" smtClean="0"/>
          </a:p>
          <a:p>
            <a:pPr>
              <a:buNone/>
            </a:pPr>
            <a:r>
              <a:rPr lang="ar-EG" sz="3600" b="1" dirty="0" smtClean="0"/>
              <a:t> </a:t>
            </a:r>
            <a:r>
              <a:rPr lang="ar-SA" sz="3600" b="1" dirty="0" smtClean="0"/>
              <a:t> ويكفيهم بحيث لا يعرضهم لحاجة أو فاقه </a:t>
            </a:r>
            <a:endParaRPr lang="en-US" sz="3600" b="1" dirty="0" smtClean="0"/>
          </a:p>
          <a:p>
            <a:pPr>
              <a:buNone/>
            </a:pPr>
            <a:r>
              <a:rPr lang="ar-EG" sz="3600" b="1" dirty="0" smtClean="0"/>
              <a:t>  </a:t>
            </a:r>
            <a:r>
              <a:rPr lang="ar-SA" sz="3600" b="1" dirty="0" smtClean="0"/>
              <a:t>ولا إلى ترف وبذخ من الدنيا</a:t>
            </a:r>
            <a:r>
              <a:rPr lang="en-US" sz="3600" b="1" dirty="0" smtClean="0"/>
              <a:t> ..</a:t>
            </a:r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1490" y="874713"/>
            <a:ext cx="8229600" cy="5268931"/>
          </a:xfrm>
        </p:spPr>
        <p:txBody>
          <a:bodyPr>
            <a:normAutofit/>
          </a:bodyPr>
          <a:lstStyle/>
          <a:p>
            <a:r>
              <a:rPr lang="ar-SA" sz="3600" b="1" u="sng" dirty="0" smtClean="0">
                <a:solidFill>
                  <a:srgbClr val="008000"/>
                </a:solidFill>
              </a:rPr>
              <a:t>وفي الحديث</a:t>
            </a:r>
            <a:r>
              <a:rPr lang="en-US" sz="3600" b="1" u="sng" dirty="0" smtClean="0">
                <a:solidFill>
                  <a:srgbClr val="008000"/>
                </a:solidFill>
              </a:rPr>
              <a:t>: </a:t>
            </a:r>
            <a:r>
              <a:rPr lang="ar-EG" sz="3600" b="1" dirty="0" smtClean="0">
                <a:solidFill>
                  <a:srgbClr val="008000"/>
                </a:solidFill>
              </a:rPr>
              <a:t>  </a:t>
            </a:r>
            <a:r>
              <a:rPr lang="ar-EG" sz="3600" b="1" dirty="0" smtClean="0">
                <a:solidFill>
                  <a:srgbClr val="C00000"/>
                </a:solidFill>
              </a:rPr>
              <a:t>”</a:t>
            </a:r>
            <a:r>
              <a:rPr lang="ar-SA" sz="3600" b="1" dirty="0" smtClean="0">
                <a:solidFill>
                  <a:srgbClr val="C00000"/>
                </a:solidFill>
              </a:rPr>
              <a:t>عز من قنع وذل من طمع</a:t>
            </a:r>
            <a:r>
              <a:rPr lang="en-US" sz="3600" b="1" dirty="0" smtClean="0">
                <a:solidFill>
                  <a:srgbClr val="C00000"/>
                </a:solidFill>
              </a:rPr>
              <a:t>”</a:t>
            </a:r>
          </a:p>
          <a:p>
            <a:endParaRPr lang="en-US" sz="11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SA" b="1" dirty="0" smtClean="0"/>
              <a:t>فما العزة والرفعة إلا في </a:t>
            </a:r>
            <a:r>
              <a:rPr lang="ar-SA" b="1" dirty="0" smtClean="0">
                <a:solidFill>
                  <a:srgbClr val="FF0000"/>
                </a:solidFill>
              </a:rPr>
              <a:t>القناعة</a:t>
            </a:r>
            <a:r>
              <a:rPr lang="ar-EG" b="1" dirty="0" smtClean="0"/>
              <a:t>.. فالقناعة كنز لا يفنى!!</a:t>
            </a:r>
            <a:endParaRPr lang="en-US" b="1" dirty="0" smtClean="0"/>
          </a:p>
          <a:p>
            <a:r>
              <a:rPr lang="ar-SA" sz="3600" b="1" u="sng" dirty="0" smtClean="0">
                <a:solidFill>
                  <a:srgbClr val="FF0000"/>
                </a:solidFill>
              </a:rPr>
              <a:t>وقال بعضهم</a:t>
            </a:r>
            <a:r>
              <a:rPr lang="en-US" sz="3600" b="1" u="sng" dirty="0" smtClean="0">
                <a:solidFill>
                  <a:srgbClr val="FF0000"/>
                </a:solidFill>
              </a:rPr>
              <a:t>:</a:t>
            </a:r>
          </a:p>
          <a:p>
            <a:pPr>
              <a:buNone/>
            </a:pPr>
            <a:r>
              <a:rPr lang="ar-SA" sz="3600" b="1" dirty="0" smtClean="0"/>
              <a:t>هي القناعة فالزمها تعش ملكاً</a:t>
            </a:r>
            <a:r>
              <a:rPr lang="en-US" sz="3600" b="1" dirty="0" smtClean="0"/>
              <a:t>      </a:t>
            </a:r>
          </a:p>
          <a:p>
            <a:pPr>
              <a:buNone/>
            </a:pPr>
            <a:r>
              <a:rPr lang="en-US" sz="3600" b="1" dirty="0" smtClean="0"/>
              <a:t>                  </a:t>
            </a:r>
            <a:r>
              <a:rPr lang="ar-SA" sz="3600" b="1" dirty="0" smtClean="0"/>
              <a:t>لو لم يكن فيها إلا راحة البدن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وانظر لمن ملك الدنيا بأجمعها</a:t>
            </a:r>
            <a:r>
              <a:rPr lang="en-US" sz="3600" b="1" dirty="0" smtClean="0"/>
              <a:t>    </a:t>
            </a:r>
          </a:p>
          <a:p>
            <a:pPr>
              <a:buNone/>
            </a:pPr>
            <a:r>
              <a:rPr lang="en-US" sz="3600" b="1" dirty="0" smtClean="0"/>
              <a:t>            </a:t>
            </a:r>
            <a:r>
              <a:rPr lang="ar-SA" sz="3600" b="1" dirty="0" smtClean="0"/>
              <a:t>هل راح منها سوى بالقطن والكفن</a:t>
            </a:r>
            <a:endParaRPr lang="en-US" sz="3600" b="1" dirty="0" smtClean="0"/>
          </a:p>
          <a:p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643602"/>
          </a:xfrm>
        </p:spPr>
        <p:txBody>
          <a:bodyPr>
            <a:noAutofit/>
          </a:bodyPr>
          <a:lstStyle/>
          <a:p>
            <a:r>
              <a:rPr lang="ar-SA" sz="3600" b="1" u="sng" dirty="0" smtClean="0">
                <a:solidFill>
                  <a:srgbClr val="008000"/>
                </a:solidFill>
              </a:rPr>
              <a:t>عن ابن عباس</a:t>
            </a:r>
            <a:r>
              <a:rPr lang="ar-EG" sz="3600" b="1" u="sng" dirty="0" smtClean="0">
                <a:solidFill>
                  <a:srgbClr val="008000"/>
                </a:solidFill>
              </a:rPr>
              <a:t> رضي الله عنه</a:t>
            </a:r>
            <a:r>
              <a:rPr lang="en-US" sz="3600" b="1" u="sng" dirty="0" smtClean="0">
                <a:solidFill>
                  <a:srgbClr val="008000"/>
                </a:solidFill>
              </a:rPr>
              <a:t> </a:t>
            </a:r>
            <a:r>
              <a:rPr lang="ar-SA" sz="3600" b="1" u="sng" dirty="0" smtClean="0">
                <a:solidFill>
                  <a:srgbClr val="008000"/>
                </a:solidFill>
              </a:rPr>
              <a:t>قال</a:t>
            </a:r>
            <a:r>
              <a:rPr lang="en-US" sz="3600" b="1" u="sng" dirty="0" smtClean="0">
                <a:solidFill>
                  <a:srgbClr val="008000"/>
                </a:solidFill>
              </a:rPr>
              <a:t> : </a:t>
            </a:r>
            <a:r>
              <a:rPr lang="ar-SA" sz="3600" b="1" u="sng" dirty="0" smtClean="0">
                <a:solidFill>
                  <a:srgbClr val="008000"/>
                </a:solidFill>
              </a:rPr>
              <a:t>قال رسول الله صلى الله عليه وسلم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EG" sz="3600" b="1" dirty="0" smtClean="0"/>
              <a:t>   </a:t>
            </a:r>
            <a:r>
              <a:rPr lang="ar-EG" sz="3600" b="1" dirty="0" smtClean="0">
                <a:solidFill>
                  <a:srgbClr val="C00000"/>
                </a:solidFill>
              </a:rPr>
              <a:t>”</a:t>
            </a:r>
            <a:r>
              <a:rPr lang="ar-SA" sz="3600" b="1" dirty="0" smtClean="0">
                <a:solidFill>
                  <a:srgbClr val="C00000"/>
                </a:solidFill>
              </a:rPr>
              <a:t>مافتح رجل على نفسه باب مسألة إلا فتح الله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          </a:t>
            </a:r>
            <a:r>
              <a:rPr lang="en-US" sz="3600" b="1" dirty="0" smtClean="0">
                <a:solidFill>
                  <a:srgbClr val="C00000"/>
                </a:solidFill>
              </a:rPr>
              <a:t>   </a:t>
            </a:r>
            <a:r>
              <a:rPr lang="ar-SA" sz="3600" b="1" dirty="0" smtClean="0">
                <a:solidFill>
                  <a:srgbClr val="C00000"/>
                </a:solidFill>
              </a:rPr>
              <a:t>عليه باب فقر فاستعفوا</a:t>
            </a:r>
            <a:r>
              <a:rPr lang="en-US" sz="3600" b="1" dirty="0" smtClean="0">
                <a:solidFill>
                  <a:srgbClr val="C00000"/>
                </a:solidFill>
              </a:rPr>
              <a:t>”</a:t>
            </a:r>
          </a:p>
          <a:p>
            <a:r>
              <a:rPr lang="ar-SA" sz="3600" b="1" u="sng" dirty="0" smtClean="0">
                <a:solidFill>
                  <a:srgbClr val="008000"/>
                </a:solidFill>
              </a:rPr>
              <a:t>قال صلى الله عليه وسلم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”</a:t>
            </a:r>
            <a:r>
              <a:rPr lang="ar-SA" sz="3600" b="1" dirty="0" smtClean="0">
                <a:solidFill>
                  <a:srgbClr val="C00000"/>
                </a:solidFill>
              </a:rPr>
              <a:t>من سأل الناس أموالهم تكثراً فإنما يسأل جمراً فليستقل أو ليستكثر</a:t>
            </a:r>
            <a:r>
              <a:rPr lang="en-US" sz="3600" b="1" dirty="0" smtClean="0">
                <a:solidFill>
                  <a:srgbClr val="C00000"/>
                </a:solidFill>
              </a:rPr>
              <a:t>”</a:t>
            </a:r>
          </a:p>
          <a:p>
            <a:pPr>
              <a:buNone/>
            </a:pPr>
            <a:r>
              <a:rPr lang="ar-SA" sz="3600" b="1" u="sng" dirty="0" smtClean="0">
                <a:solidFill>
                  <a:srgbClr val="FF0000"/>
                </a:solidFill>
              </a:rPr>
              <a:t>تكثراً</a:t>
            </a:r>
            <a:r>
              <a:rPr lang="en-US" sz="3600" b="1" u="sng" dirty="0" smtClean="0">
                <a:solidFill>
                  <a:srgbClr val="FF0000"/>
                </a:solidFill>
              </a:rPr>
              <a:t>: </a:t>
            </a:r>
            <a:r>
              <a:rPr lang="ar-EG" sz="3600" b="1" dirty="0" smtClean="0">
                <a:solidFill>
                  <a:srgbClr val="FF0000"/>
                </a:solidFill>
              </a:rPr>
              <a:t> </a:t>
            </a:r>
            <a:r>
              <a:rPr lang="ar-SA" sz="3600" b="1" dirty="0" smtClean="0"/>
              <a:t>أي عنده مايكفيه</a:t>
            </a:r>
            <a:endParaRPr lang="en-US" sz="3600" b="1" dirty="0" smtClean="0"/>
          </a:p>
          <a:p>
            <a:pPr>
              <a:buNone/>
            </a:pPr>
            <a:r>
              <a:rPr lang="ar-SA" sz="3600" b="1" dirty="0" smtClean="0"/>
              <a:t> فيسأل الزيادة</a:t>
            </a:r>
            <a:r>
              <a:rPr lang="ar-EG" sz="3600" b="1" dirty="0" smtClean="0"/>
              <a:t>..</a:t>
            </a:r>
            <a:endParaRPr lang="ar-EG" sz="3600" b="1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874713"/>
            <a:ext cx="8229600" cy="5126055"/>
          </a:xfrm>
        </p:spPr>
        <p:txBody>
          <a:bodyPr>
            <a:normAutofit/>
          </a:bodyPr>
          <a:lstStyle/>
          <a:p>
            <a:r>
              <a:rPr lang="ar-SA" sz="3600" b="1" u="sng" dirty="0"/>
              <a:t>سئل الأعشى ميمون بن قيس وقد جاوز المئة عام فقالوا له</a:t>
            </a:r>
            <a:r>
              <a:rPr lang="en-US" sz="3600" b="1" u="sng" dirty="0"/>
              <a:t>:</a:t>
            </a:r>
          </a:p>
          <a:p>
            <a:pPr>
              <a:buNone/>
            </a:pPr>
            <a:r>
              <a:rPr lang="en-US" sz="3600" b="1" dirty="0" smtClean="0">
                <a:solidFill>
                  <a:srgbClr val="C00000"/>
                </a:solidFill>
              </a:rPr>
              <a:t>  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كيف </a:t>
            </a:r>
            <a:r>
              <a:rPr lang="ar-SA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وجدت </a:t>
            </a:r>
            <a:r>
              <a:rPr lang="ar-SA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الحياة ؟</a:t>
            </a:r>
            <a:r>
              <a:rPr lang="en-US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</a:t>
            </a:r>
          </a:p>
          <a:p>
            <a:pPr>
              <a:buNone/>
            </a:pPr>
            <a:r>
              <a:rPr lang="en-US" sz="3600" dirty="0" smtClean="0"/>
              <a:t>   </a:t>
            </a:r>
            <a:r>
              <a:rPr lang="ar-SA" sz="3600" b="1" u="sng" dirty="0" smtClean="0">
                <a:solidFill>
                  <a:srgbClr val="008000"/>
                </a:solidFill>
              </a:rPr>
              <a:t>قال</a:t>
            </a:r>
            <a:r>
              <a:rPr lang="en-US" sz="3600" b="1" dirty="0" smtClean="0">
                <a:solidFill>
                  <a:srgbClr val="008000"/>
                </a:solidFill>
              </a:rPr>
              <a:t> 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SA" b="1" dirty="0" smtClean="0"/>
              <a:t>المرء </a:t>
            </a:r>
            <a:r>
              <a:rPr lang="ar-SA" b="1" dirty="0"/>
              <a:t>يفرح </a:t>
            </a:r>
            <a:r>
              <a:rPr lang="ar-SA" b="1" dirty="0" smtClean="0"/>
              <a:t>بالحياة</a:t>
            </a:r>
            <a:r>
              <a:rPr lang="en-US" b="1" dirty="0" smtClean="0"/>
              <a:t>        </a:t>
            </a:r>
            <a:r>
              <a:rPr lang="ar-SA" b="1" dirty="0"/>
              <a:t>وطول عيش قد يضره</a:t>
            </a:r>
            <a:endParaRPr lang="en-US" b="1" dirty="0"/>
          </a:p>
          <a:p>
            <a:pPr>
              <a:buNone/>
            </a:pPr>
            <a:r>
              <a:rPr lang="ar-SA" b="1" dirty="0"/>
              <a:t>تفنى بشاشته </a:t>
            </a:r>
            <a:r>
              <a:rPr lang="ar-SA" b="1" dirty="0" smtClean="0"/>
              <a:t>ويبقى</a:t>
            </a:r>
            <a:r>
              <a:rPr lang="en-US" b="1" dirty="0" smtClean="0"/>
              <a:t>        </a:t>
            </a:r>
            <a:r>
              <a:rPr lang="ar-SA" b="1" dirty="0"/>
              <a:t>بعد حلو العيش مره</a:t>
            </a:r>
            <a:endParaRPr lang="en-US" b="1" dirty="0"/>
          </a:p>
          <a:p>
            <a:pPr>
              <a:buNone/>
            </a:pPr>
            <a:r>
              <a:rPr lang="ar-SA" b="1" dirty="0"/>
              <a:t>وتسوؤه الأيام حتى</a:t>
            </a:r>
            <a:r>
              <a:rPr lang="en-US" b="1" dirty="0"/>
              <a:t> </a:t>
            </a:r>
            <a:r>
              <a:rPr lang="en-US" b="1" dirty="0" smtClean="0"/>
              <a:t>       </a:t>
            </a:r>
            <a:r>
              <a:rPr lang="ar-SA" b="1" dirty="0"/>
              <a:t>مايرى شيئاً يسره</a:t>
            </a:r>
            <a:endParaRPr lang="en-US" b="1" dirty="0"/>
          </a:p>
          <a:p>
            <a:pPr>
              <a:buNone/>
            </a:pPr>
            <a:r>
              <a:rPr lang="ar-SA" b="1" dirty="0"/>
              <a:t>كم شامت بي إذ هلكت</a:t>
            </a:r>
            <a:r>
              <a:rPr lang="en-US" b="1" dirty="0"/>
              <a:t>     </a:t>
            </a:r>
            <a:r>
              <a:rPr lang="ar-SA" b="1" dirty="0"/>
              <a:t>وقاتل لله دره</a:t>
            </a:r>
            <a:endParaRPr lang="en-US" b="1" dirty="0"/>
          </a:p>
          <a:p>
            <a:endParaRPr lang="ar-EG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dirty="0" smtClean="0"/>
              <a:t>*  فهو </a:t>
            </a:r>
            <a:r>
              <a:rPr lang="ar-SA" sz="3600" b="1" dirty="0" smtClean="0"/>
              <a:t>يسأل الناس ويظهر أنه فقير وأنه ذو حاجة مع أنه عنده مايكفيه </a:t>
            </a:r>
            <a:r>
              <a:rPr lang="ar-EG" sz="3600" b="1" dirty="0" smtClean="0"/>
              <a:t>,</a:t>
            </a:r>
            <a:r>
              <a:rPr lang="ar-SA" sz="3600" b="1" dirty="0" smtClean="0"/>
              <a:t>فمثل هذا حرام عليه 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ولذلك قال</a:t>
            </a:r>
            <a:r>
              <a:rPr lang="en-US" sz="3600" b="1" dirty="0" smtClean="0"/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FF0000"/>
                </a:solidFill>
              </a:rPr>
              <a:t>    </a:t>
            </a:r>
            <a:r>
              <a:rPr lang="en-US" sz="3600" b="1" u="sng" dirty="0" smtClean="0">
                <a:solidFill>
                  <a:srgbClr val="FF0000"/>
                </a:solidFill>
              </a:rPr>
              <a:t>“</a:t>
            </a:r>
            <a:r>
              <a:rPr lang="ar-SA" sz="3600" b="1" u="sng" dirty="0" smtClean="0">
                <a:solidFill>
                  <a:srgbClr val="FF0000"/>
                </a:solidFill>
              </a:rPr>
              <a:t>فإنما يسأل جمراً</a:t>
            </a:r>
            <a:r>
              <a:rPr lang="ar-EG" sz="3600" b="1" u="sng" dirty="0" smtClean="0">
                <a:solidFill>
                  <a:srgbClr val="FF0000"/>
                </a:solidFill>
              </a:rPr>
              <a:t>“</a:t>
            </a:r>
            <a:r>
              <a:rPr lang="en-US" sz="3600" b="1" dirty="0" smtClean="0"/>
              <a:t>   </a:t>
            </a:r>
            <a:r>
              <a:rPr lang="ar-SA" sz="3600" b="1" dirty="0" smtClean="0">
                <a:solidFill>
                  <a:srgbClr val="008000"/>
                </a:solidFill>
              </a:rPr>
              <a:t>أي</a:t>
            </a:r>
            <a:r>
              <a:rPr lang="ar-EG" sz="3600" b="1" dirty="0" smtClean="0">
                <a:solidFill>
                  <a:srgbClr val="008000"/>
                </a:solidFill>
              </a:rPr>
              <a:t>:</a:t>
            </a:r>
            <a:r>
              <a:rPr lang="ar-SA" sz="3600" b="1" dirty="0" smtClean="0"/>
              <a:t> كأنه يأكل نارا</a:t>
            </a:r>
            <a:r>
              <a:rPr lang="ar-EG" sz="3600" b="1" dirty="0" smtClean="0"/>
              <a:t>ً!!</a:t>
            </a:r>
          </a:p>
          <a:p>
            <a:pPr>
              <a:buNone/>
            </a:pPr>
            <a:r>
              <a:rPr lang="ar-EG" sz="3600" b="1" dirty="0" smtClean="0"/>
              <a:t>                    والعياذ بالله..</a:t>
            </a:r>
          </a:p>
          <a:p>
            <a:pPr>
              <a:buNone/>
            </a:pPr>
            <a:endParaRPr lang="ar-EG" sz="3600" b="1" dirty="0" smtClean="0"/>
          </a:p>
          <a:p>
            <a:pPr>
              <a:buNone/>
            </a:pPr>
            <a:endParaRPr lang="ar-EG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946151"/>
            <a:ext cx="8229600" cy="5268931"/>
          </a:xfrm>
        </p:spPr>
        <p:txBody>
          <a:bodyPr>
            <a:normAutofit/>
          </a:bodyPr>
          <a:lstStyle/>
          <a:p>
            <a:r>
              <a:rPr lang="ar-SA" sz="3600" b="1" u="sng" dirty="0" smtClean="0">
                <a:solidFill>
                  <a:srgbClr val="008000"/>
                </a:solidFill>
              </a:rPr>
              <a:t>وفي حديث آخر قال صلى الله عليه وسلم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</a:t>
            </a:r>
            <a:r>
              <a:rPr lang="en-US" sz="3600" b="1" dirty="0" smtClean="0">
                <a:solidFill>
                  <a:srgbClr val="C00000"/>
                </a:solidFill>
              </a:rPr>
              <a:t>“</a:t>
            </a:r>
            <a:r>
              <a:rPr lang="ar-SA" sz="3600" b="1" dirty="0" smtClean="0">
                <a:solidFill>
                  <a:srgbClr val="C00000"/>
                </a:solidFill>
              </a:rPr>
              <a:t>لا تزال المسألة بالرجل حتى يأتي يوم </a:t>
            </a:r>
            <a:endParaRPr lang="en-US" sz="36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     </a:t>
            </a:r>
            <a:r>
              <a:rPr lang="ar-SA" sz="3600" b="1" dirty="0" smtClean="0">
                <a:solidFill>
                  <a:srgbClr val="C00000"/>
                </a:solidFill>
              </a:rPr>
              <a:t>القيامة وليس على وجهه مزعة لحم</a:t>
            </a:r>
            <a:r>
              <a:rPr lang="ar-EG" sz="3600" b="1" dirty="0" smtClean="0">
                <a:solidFill>
                  <a:srgbClr val="C00000"/>
                </a:solidFill>
              </a:rPr>
              <a:t>!!“</a:t>
            </a:r>
            <a:endParaRPr lang="ar-EG" sz="3600" b="1" dirty="0" smtClean="0"/>
          </a:p>
          <a:p>
            <a:pPr>
              <a:buNone/>
            </a:pPr>
            <a:r>
              <a:rPr lang="ar-SA" sz="3600" b="1" u="sng" dirty="0" smtClean="0">
                <a:solidFill>
                  <a:srgbClr val="008000"/>
                </a:solidFill>
              </a:rPr>
              <a:t>وذلك لأن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  <a:endParaRPr lang="ar-EG" sz="3600" b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ar-SA" sz="3600" b="1" dirty="0" smtClean="0"/>
              <a:t>تعرضه للناس وإظهاره أمامهم الفاقة والفقر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 خدوش يخدش بها وجهه </a:t>
            </a:r>
            <a:r>
              <a:rPr lang="en-US" sz="3600" b="1" dirty="0" smtClean="0"/>
              <a:t>..</a:t>
            </a:r>
            <a:endParaRPr lang="ar-EG" sz="3600" b="1" dirty="0" smtClean="0"/>
          </a:p>
          <a:p>
            <a:pPr>
              <a:buNone/>
            </a:pPr>
            <a:r>
              <a:rPr lang="ar-SA" sz="3600" b="1" dirty="0" smtClean="0"/>
              <a:t>فكأنما يزيل لحم وجهه والعياذ بالله</a:t>
            </a:r>
            <a:r>
              <a:rPr lang="en-US" sz="3600" b="1" dirty="0" smtClean="0"/>
              <a:t>…</a:t>
            </a:r>
            <a:endParaRPr lang="en-US" sz="36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1071546"/>
            <a:ext cx="8229600" cy="5054617"/>
          </a:xfrm>
        </p:spPr>
        <p:txBody>
          <a:bodyPr>
            <a:normAutofit/>
          </a:bodyPr>
          <a:lstStyle/>
          <a:p>
            <a:r>
              <a:rPr lang="ar-EG" sz="3600" b="1" u="sng" dirty="0" smtClean="0">
                <a:solidFill>
                  <a:srgbClr val="008000"/>
                </a:solidFill>
              </a:rPr>
              <a:t>و</a:t>
            </a:r>
            <a:r>
              <a:rPr lang="ar-SA" sz="3600" b="1" u="sng" dirty="0" smtClean="0">
                <a:solidFill>
                  <a:srgbClr val="008000"/>
                </a:solidFill>
              </a:rPr>
              <a:t>قال رسول الله صلى الله عليه وسلم</a:t>
            </a:r>
            <a:r>
              <a:rPr lang="en-US" sz="3600" b="1" u="sng" dirty="0" smtClean="0">
                <a:solidFill>
                  <a:srgbClr val="008000"/>
                </a:solidFill>
              </a:rPr>
              <a:t>:</a:t>
            </a:r>
          </a:p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</a:rPr>
              <a:t>”</a:t>
            </a:r>
            <a:r>
              <a:rPr lang="ar-SA" sz="3600" b="1" dirty="0" smtClean="0">
                <a:solidFill>
                  <a:srgbClr val="C00000"/>
                </a:solidFill>
              </a:rPr>
              <a:t>لا تلحوا في المسألة </a:t>
            </a:r>
            <a:r>
              <a:rPr lang="ar-EG" sz="3600" b="1" dirty="0" smtClean="0">
                <a:solidFill>
                  <a:srgbClr val="C00000"/>
                </a:solidFill>
              </a:rPr>
              <a:t>فوالله لا يسألني أحد منكم شيئًا فتُخْرِجُ له مسألتُه مِنِّي شيئًا، وأنا له كاره، فيبارَكُ له فيما أعطيتُه</a:t>
            </a:r>
            <a:r>
              <a:rPr lang="en-US" sz="3600" b="1" dirty="0" smtClean="0">
                <a:solidFill>
                  <a:srgbClr val="C00000"/>
                </a:solidFill>
              </a:rPr>
              <a:t>”</a:t>
            </a:r>
          </a:p>
          <a:p>
            <a:pPr>
              <a:buNone/>
            </a:pPr>
            <a:endParaRPr lang="ar-EG" sz="1200" b="1" dirty="0" smtClean="0"/>
          </a:p>
          <a:p>
            <a:r>
              <a:rPr lang="ar-SA" sz="4400" b="1" dirty="0" smtClean="0"/>
              <a:t>أما إذا جاءك من أحد مال فلا شيء</a:t>
            </a:r>
            <a:endParaRPr lang="ar-EG" sz="4400" b="1" dirty="0" smtClean="0"/>
          </a:p>
          <a:p>
            <a:pPr>
              <a:buNone/>
            </a:pPr>
            <a:r>
              <a:rPr lang="ar-EG" sz="4400" b="1" dirty="0" smtClean="0"/>
              <a:t>             </a:t>
            </a:r>
            <a:r>
              <a:rPr lang="ar-SA" sz="4400" b="1" dirty="0" smtClean="0"/>
              <a:t> علي</a:t>
            </a:r>
            <a:r>
              <a:rPr lang="ar-EG" sz="4400" b="1" dirty="0" smtClean="0"/>
              <a:t>ك</a:t>
            </a:r>
            <a:r>
              <a:rPr lang="ar-SA" sz="4400" b="1" dirty="0" smtClean="0"/>
              <a:t> بإذن الله</a:t>
            </a:r>
            <a:r>
              <a:rPr lang="en-US" sz="4400" b="1" dirty="0" smtClean="0"/>
              <a:t> </a:t>
            </a:r>
            <a:r>
              <a:rPr lang="ar-EG" sz="4400" b="1" dirty="0" smtClean="0"/>
              <a:t>..</a:t>
            </a:r>
            <a:endParaRPr lang="en-US" sz="4400" b="1" dirty="0" smtClean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61"/>
            <a:ext cx="8229600" cy="5840411"/>
          </a:xfrm>
        </p:spPr>
        <p:txBody>
          <a:bodyPr>
            <a:normAutofit/>
          </a:bodyPr>
          <a:lstStyle/>
          <a:p>
            <a:r>
              <a:rPr lang="ar-EG" b="1" u="sng" dirty="0" smtClean="0">
                <a:solidFill>
                  <a:srgbClr val="C00000"/>
                </a:solidFill>
              </a:rPr>
              <a:t>فعن عبدالله بن عمر، عن أبيه. قال: سمعت عمر بن الخطاب رضي الله عنه يقول:</a:t>
            </a:r>
          </a:p>
          <a:p>
            <a:pPr>
              <a:buNone/>
            </a:pPr>
            <a:r>
              <a:rPr lang="ar-EG" b="1" dirty="0" smtClean="0"/>
              <a:t>   قد كان رسول الله صلى الله عليه وسلم يعطيني العطاء.</a:t>
            </a:r>
          </a:p>
          <a:p>
            <a:pPr>
              <a:buNone/>
            </a:pPr>
            <a:r>
              <a:rPr lang="ar-EG" b="1" dirty="0" smtClean="0"/>
              <a:t>   فأقول: أعطه أفقر إليه مني. حتى أعطاني مرة مالا.</a:t>
            </a:r>
          </a:p>
          <a:p>
            <a:pPr>
              <a:buNone/>
            </a:pPr>
            <a:r>
              <a:rPr lang="ar-EG" b="1" dirty="0" smtClean="0"/>
              <a:t>   فقلت: أعطه أفقر إليه مني. فقال رسول الله صلى</a:t>
            </a:r>
          </a:p>
          <a:p>
            <a:pPr>
              <a:buNone/>
            </a:pPr>
            <a:r>
              <a:rPr lang="ar-EG" b="1" dirty="0" smtClean="0"/>
              <a:t> الله عليه وسلم: ”خذه. وما جاءك من هذا المال وأنت</a:t>
            </a:r>
          </a:p>
          <a:p>
            <a:pPr>
              <a:buNone/>
            </a:pPr>
            <a:r>
              <a:rPr lang="ar-EG" b="1" dirty="0" smtClean="0"/>
              <a:t> غير مشرف ولا سائل، فخذه. ومالا، فلا تتبعه نفسك“</a:t>
            </a:r>
          </a:p>
          <a:p>
            <a:pPr>
              <a:buNone/>
            </a:pPr>
            <a:r>
              <a:rPr lang="ar-EG" b="1" dirty="0" smtClean="0">
                <a:solidFill>
                  <a:srgbClr val="C00000"/>
                </a:solidFill>
              </a:rPr>
              <a:t> (غير مشرف) </a:t>
            </a:r>
            <a:r>
              <a:rPr lang="ar-EG" b="1" dirty="0" smtClean="0"/>
              <a:t>أي غير متطلع إليه، ولا طامع فيه.</a:t>
            </a:r>
          </a:p>
          <a:p>
            <a:pPr>
              <a:buNone/>
            </a:pPr>
            <a:r>
              <a:rPr lang="ar-EG" b="1" dirty="0" smtClean="0">
                <a:solidFill>
                  <a:srgbClr val="C00000"/>
                </a:solidFill>
              </a:rPr>
              <a:t> (فلا تتبعه نفسك) </a:t>
            </a:r>
            <a:r>
              <a:rPr lang="ar-EG" b="1" dirty="0" smtClean="0"/>
              <a:t>أي فلا تجعل</a:t>
            </a:r>
          </a:p>
          <a:p>
            <a:pPr>
              <a:buNone/>
            </a:pPr>
            <a:r>
              <a:rPr lang="ar-EG" b="1" dirty="0" smtClean="0"/>
              <a:t> نفسك تابعة له..</a:t>
            </a:r>
            <a:endParaRPr lang="ar-EG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928671"/>
            <a:ext cx="822960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اللهم لا تجعل الدنيا أكبر همنا ولا مبلغ علمنا 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..</a:t>
            </a: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اللهم قنعنا بما رزقنا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..</a:t>
            </a: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اللهم اغننا بحلالك عن حرامك وبفضلك</a:t>
            </a:r>
            <a:r>
              <a:rPr lang="en-US" sz="36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عن من سواك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..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اللهم أعطنا ولا تحرمنا وكن معنا ولا تكن علينا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..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r>
              <a:rPr lang="ar-SA" sz="3600" b="1" dirty="0" smtClean="0">
                <a:solidFill>
                  <a:schemeClr val="bg2">
                    <a:lumMod val="25000"/>
                  </a:schemeClr>
                </a:solidFill>
              </a:rPr>
              <a:t>اللهم وفقنا لما تحب وترضى</a:t>
            </a: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..</a:t>
            </a:r>
          </a:p>
          <a:p>
            <a:pPr>
              <a:buNone/>
            </a:pP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وصلي اللهم على محمد وعلى </a:t>
            </a:r>
          </a:p>
          <a:p>
            <a:pPr>
              <a:buNone/>
            </a:pPr>
            <a:r>
              <a:rPr lang="ar-EG" sz="3600" b="1" dirty="0" smtClean="0">
                <a:solidFill>
                  <a:schemeClr val="bg2">
                    <a:lumMod val="25000"/>
                  </a:schemeClr>
                </a:solidFill>
              </a:rPr>
              <a:t>آله وصحبه وسلم..</a:t>
            </a:r>
            <a:endParaRPr lang="en-US" sz="36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ar-EG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6068" y="5500702"/>
            <a:ext cx="6190388" cy="1143000"/>
          </a:xfrm>
        </p:spPr>
        <p:txBody>
          <a:bodyPr/>
          <a:lstStyle/>
          <a:p>
            <a:r>
              <a:rPr lang="ar-EG" b="1" dirty="0" smtClean="0">
                <a:solidFill>
                  <a:srgbClr val="CC3399"/>
                </a:solidFill>
              </a:rPr>
              <a:t>أختكم ف</a:t>
            </a:r>
            <a:r>
              <a:rPr lang="ar-SA" b="1" dirty="0" smtClean="0">
                <a:solidFill>
                  <a:srgbClr val="CC3399"/>
                </a:solidFill>
              </a:rPr>
              <a:t>ي </a:t>
            </a:r>
            <a:r>
              <a:rPr lang="ar-EG" b="1" dirty="0" smtClean="0">
                <a:solidFill>
                  <a:srgbClr val="CC3399"/>
                </a:solidFill>
              </a:rPr>
              <a:t>الله .. أم فادي..</a:t>
            </a:r>
            <a:endParaRPr lang="ar-EG" b="1" dirty="0">
              <a:solidFill>
                <a:srgbClr val="CC3399"/>
              </a:solidFill>
            </a:endParaRPr>
          </a:p>
        </p:txBody>
      </p:sp>
      <p:pic>
        <p:nvPicPr>
          <p:cNvPr id="8" name="Content Placeholder 7" descr="6534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214423"/>
            <a:ext cx="8968356" cy="3363134"/>
          </a:xfr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52" y="1071546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</a:t>
            </a:r>
            <a:r>
              <a:rPr lang="ar-EG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</a:t>
            </a:r>
            <a:r>
              <a:rPr lang="ar-SA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هذه الأيام ماضية</a:t>
            </a:r>
            <a:r>
              <a:rPr lang="ar-EG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</a:p>
          <a:p>
            <a:pPr>
              <a:buNone/>
            </a:pPr>
            <a:r>
              <a:rPr lang="ar-SA" sz="3600" b="1" dirty="0" smtClean="0"/>
              <a:t>عش ماشئت</a:t>
            </a:r>
            <a:r>
              <a:rPr lang="en-US" sz="3600" b="1" dirty="0" smtClean="0"/>
              <a:t>.. </a:t>
            </a:r>
          </a:p>
          <a:p>
            <a:pPr>
              <a:buNone/>
            </a:pPr>
            <a:r>
              <a:rPr lang="ar-EG" sz="3600" b="1" dirty="0" smtClean="0"/>
              <a:t>       </a:t>
            </a:r>
            <a:r>
              <a:rPr lang="ar-SA" sz="3600" b="1" dirty="0" smtClean="0"/>
              <a:t>مهما طال الزمن بك أو قصر</a:t>
            </a:r>
            <a:r>
              <a:rPr lang="en-US" sz="3600" b="1" dirty="0" smtClean="0"/>
              <a:t>..</a:t>
            </a:r>
          </a:p>
          <a:p>
            <a:pPr>
              <a:buNone/>
            </a:pPr>
            <a:r>
              <a:rPr lang="ar-EG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ar-S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فإن المنايا لاتعرف صغاراً دون كبار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 </a:t>
            </a:r>
          </a:p>
          <a:p>
            <a:pPr>
              <a:buNone/>
            </a:pP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</a:t>
            </a:r>
            <a:r>
              <a:rPr lang="ar-S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ولا كباراً دون كهول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  <a:r>
              <a:rPr lang="ar-S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ar-EG" sz="40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ar-EG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ar-SA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ولا كهولاً دون أطفال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</a:t>
            </a:r>
          </a:p>
          <a:p>
            <a:endParaRPr lang="ar-EG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72" y="1500174"/>
            <a:ext cx="8229600" cy="52403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EG" sz="3600" b="1" dirty="0" smtClean="0"/>
              <a:t>    </a:t>
            </a:r>
            <a:r>
              <a:rPr lang="ar-EG" sz="3600" b="1" u="sng" dirty="0" smtClean="0"/>
              <a:t>قال تعالى :</a:t>
            </a:r>
            <a:endParaRPr lang="en-US" sz="3600" b="1" u="sng" dirty="0" smtClean="0"/>
          </a:p>
          <a:p>
            <a:pPr>
              <a:buNone/>
            </a:pPr>
            <a:r>
              <a:rPr lang="ar-EG" sz="6000" b="1" dirty="0" smtClean="0">
                <a:solidFill>
                  <a:srgbClr val="C00000"/>
                </a:solidFill>
              </a:rPr>
              <a:t> </a:t>
            </a:r>
            <a:r>
              <a:rPr lang="ar-EG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 فَإِذَا جَاءَ أَجَلُهُمْ لَا يَسْتَأْخِرُونَ سَاعَةً وَلَا يَسْتَقْدِمُونَ }</a:t>
            </a:r>
            <a:endParaRPr lang="ar-EG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0"/>
            <a:ext cx="822960" cy="679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2765</Words>
  <Application>Microsoft Office PowerPoint</Application>
  <PresentationFormat>عرض على الشاشة (3:4)‏</PresentationFormat>
  <Paragraphs>407</Paragraphs>
  <Slides>75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75</vt:i4>
      </vt:variant>
    </vt:vector>
  </HeadingPairs>
  <TitlesOfParts>
    <vt:vector size="81" baseType="lpstr">
      <vt:lpstr>Andalus</vt:lpstr>
      <vt:lpstr>Arabic Transparent</vt:lpstr>
      <vt:lpstr>Arial</vt:lpstr>
      <vt:lpstr>Calibri</vt:lpstr>
      <vt:lpstr>Times New Roman</vt:lpstr>
      <vt:lpstr>Office Theme</vt:lpstr>
      <vt:lpstr>عرض تقديمي في PowerPoint</vt:lpstr>
      <vt:lpstr>وصايا جبريل عليه السلام </vt:lpstr>
      <vt:lpstr>استمعي إلى هذه الوصايا وإلى هذا الحديث... </vt:lpstr>
      <vt:lpstr>هذه خمس وصايا أوصى بها أمين الوحي في السماء أمين الوحي في الأرض </vt:lpstr>
      <vt:lpstr>الوصية الأولى: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أختكم في الله .. أم فادي..</vt:lpstr>
    </vt:vector>
  </TitlesOfParts>
  <Company>MMZAHYAN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وصايا جبريل عليه السلام </dc:title>
  <dc:creator>Magdy Mohamed Zahyan</dc:creator>
  <cp:lastModifiedBy>Waleed sendbad</cp:lastModifiedBy>
  <cp:revision>73</cp:revision>
  <dcterms:created xsi:type="dcterms:W3CDTF">2011-05-07T19:04:31Z</dcterms:created>
  <dcterms:modified xsi:type="dcterms:W3CDTF">2014-11-14T07:52:59Z</dcterms:modified>
</cp:coreProperties>
</file>